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16"/>
  </p:notesMasterIdLst>
  <p:handoutMasterIdLst>
    <p:handoutMasterId r:id="rId117"/>
  </p:handoutMasterIdLst>
  <p:sldIdLst>
    <p:sldId id="515" r:id="rId2"/>
    <p:sldId id="645" r:id="rId3"/>
    <p:sldId id="637" r:id="rId4"/>
    <p:sldId id="638" r:id="rId5"/>
    <p:sldId id="641" r:id="rId6"/>
    <p:sldId id="640" r:id="rId7"/>
    <p:sldId id="642" r:id="rId8"/>
    <p:sldId id="658" r:id="rId9"/>
    <p:sldId id="694" r:id="rId10"/>
    <p:sldId id="666" r:id="rId11"/>
    <p:sldId id="667" r:id="rId12"/>
    <p:sldId id="668" r:id="rId13"/>
    <p:sldId id="698" r:id="rId14"/>
    <p:sldId id="699" r:id="rId15"/>
    <p:sldId id="711" r:id="rId16"/>
    <p:sldId id="712" r:id="rId17"/>
    <p:sldId id="713" r:id="rId18"/>
    <p:sldId id="700" r:id="rId19"/>
    <p:sldId id="701" r:id="rId20"/>
    <p:sldId id="702" r:id="rId21"/>
    <p:sldId id="703" r:id="rId22"/>
    <p:sldId id="704" r:id="rId23"/>
    <p:sldId id="705" r:id="rId24"/>
    <p:sldId id="706" r:id="rId25"/>
    <p:sldId id="707" r:id="rId26"/>
    <p:sldId id="708" r:id="rId27"/>
    <p:sldId id="709" r:id="rId28"/>
    <p:sldId id="710" r:id="rId29"/>
    <p:sldId id="692" r:id="rId30"/>
    <p:sldId id="670" r:id="rId31"/>
    <p:sldId id="671" r:id="rId32"/>
    <p:sldId id="695" r:id="rId33"/>
    <p:sldId id="696" r:id="rId34"/>
    <p:sldId id="672" r:id="rId35"/>
    <p:sldId id="715" r:id="rId36"/>
    <p:sldId id="716" r:id="rId37"/>
    <p:sldId id="717" r:id="rId38"/>
    <p:sldId id="718" r:id="rId39"/>
    <p:sldId id="719" r:id="rId40"/>
    <p:sldId id="720" r:id="rId41"/>
    <p:sldId id="721" r:id="rId42"/>
    <p:sldId id="722" r:id="rId43"/>
    <p:sldId id="723" r:id="rId44"/>
    <p:sldId id="724" r:id="rId45"/>
    <p:sldId id="725" r:id="rId46"/>
    <p:sldId id="714" r:id="rId47"/>
    <p:sldId id="673" r:id="rId48"/>
    <p:sldId id="674" r:id="rId49"/>
    <p:sldId id="675" r:id="rId50"/>
    <p:sldId id="693" r:id="rId51"/>
    <p:sldId id="697" r:id="rId52"/>
    <p:sldId id="643" r:id="rId53"/>
    <p:sldId id="563" r:id="rId54"/>
    <p:sldId id="562" r:id="rId55"/>
    <p:sldId id="565" r:id="rId56"/>
    <p:sldId id="566" r:id="rId57"/>
    <p:sldId id="567" r:id="rId58"/>
    <p:sldId id="568" r:id="rId59"/>
    <p:sldId id="570" r:id="rId60"/>
    <p:sldId id="644" r:id="rId61"/>
    <p:sldId id="571" r:id="rId62"/>
    <p:sldId id="676" r:id="rId63"/>
    <p:sldId id="677" r:id="rId64"/>
    <p:sldId id="679" r:id="rId65"/>
    <p:sldId id="678" r:id="rId66"/>
    <p:sldId id="684" r:id="rId67"/>
    <p:sldId id="680" r:id="rId68"/>
    <p:sldId id="522" r:id="rId69"/>
    <p:sldId id="572" r:id="rId70"/>
    <p:sldId id="559" r:id="rId71"/>
    <p:sldId id="523" r:id="rId72"/>
    <p:sldId id="524" r:id="rId73"/>
    <p:sldId id="525" r:id="rId74"/>
    <p:sldId id="685" r:id="rId75"/>
    <p:sldId id="527" r:id="rId76"/>
    <p:sldId id="528" r:id="rId77"/>
    <p:sldId id="529" r:id="rId78"/>
    <p:sldId id="530" r:id="rId79"/>
    <p:sldId id="561" r:id="rId80"/>
    <p:sldId id="531" r:id="rId81"/>
    <p:sldId id="573" r:id="rId82"/>
    <p:sldId id="646" r:id="rId83"/>
    <p:sldId id="533" r:id="rId84"/>
    <p:sldId id="534" r:id="rId85"/>
    <p:sldId id="535" r:id="rId86"/>
    <p:sldId id="537" r:id="rId87"/>
    <p:sldId id="538" r:id="rId88"/>
    <p:sldId id="536" r:id="rId89"/>
    <p:sldId id="540" r:id="rId90"/>
    <p:sldId id="541" r:id="rId91"/>
    <p:sldId id="539" r:id="rId92"/>
    <p:sldId id="543" r:id="rId93"/>
    <p:sldId id="547" r:id="rId94"/>
    <p:sldId id="548" r:id="rId95"/>
    <p:sldId id="549" r:id="rId96"/>
    <p:sldId id="550" r:id="rId97"/>
    <p:sldId id="574" r:id="rId98"/>
    <p:sldId id="551" r:id="rId99"/>
    <p:sldId id="552" r:id="rId100"/>
    <p:sldId id="545" r:id="rId101"/>
    <p:sldId id="553" r:id="rId102"/>
    <p:sldId id="554" r:id="rId103"/>
    <p:sldId id="648" r:id="rId104"/>
    <p:sldId id="649" r:id="rId105"/>
    <p:sldId id="659" r:id="rId106"/>
    <p:sldId id="660" r:id="rId107"/>
    <p:sldId id="661" r:id="rId108"/>
    <p:sldId id="662" r:id="rId109"/>
    <p:sldId id="689" r:id="rId110"/>
    <p:sldId id="690" r:id="rId111"/>
    <p:sldId id="691" r:id="rId112"/>
    <p:sldId id="686" r:id="rId113"/>
    <p:sldId id="687" r:id="rId114"/>
    <p:sldId id="688" r:id="rId115"/>
  </p:sldIdLst>
  <p:sldSz cx="9144000" cy="6858000" type="screen4x3"/>
  <p:notesSz cx="70104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F4F4F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65" autoAdjust="0"/>
    <p:restoredTop sz="94607" autoAdjust="0"/>
  </p:normalViewPr>
  <p:slideViewPr>
    <p:cSldViewPr>
      <p:cViewPr varScale="1">
        <p:scale>
          <a:sx n="106" d="100"/>
          <a:sy n="106" d="100"/>
        </p:scale>
        <p:origin x="1144" y="176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0733"/>
    </p:cViewPr>
  </p:sorterViewPr>
  <p:notesViewPr>
    <p:cSldViewPr>
      <p:cViewPr varScale="1">
        <p:scale>
          <a:sx n="83" d="100"/>
          <a:sy n="83" d="100"/>
        </p:scale>
        <p:origin x="-840" y="-66"/>
      </p:cViewPr>
      <p:guideLst>
        <p:guide orient="horz" pos="2929"/>
        <p:guide pos="2209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75.xml"/><Relationship Id="rId13" Type="http://schemas.openxmlformats.org/officeDocument/2006/relationships/slide" Target="slides/slide95.xml"/><Relationship Id="rId3" Type="http://schemas.openxmlformats.org/officeDocument/2006/relationships/slide" Target="slides/slide19.xml"/><Relationship Id="rId7" Type="http://schemas.openxmlformats.org/officeDocument/2006/relationships/slide" Target="slides/slide74.xml"/><Relationship Id="rId12" Type="http://schemas.openxmlformats.org/officeDocument/2006/relationships/slide" Target="slides/slide94.xml"/><Relationship Id="rId17" Type="http://schemas.openxmlformats.org/officeDocument/2006/relationships/slide" Target="slides/slide104.xml"/><Relationship Id="rId2" Type="http://schemas.openxmlformats.org/officeDocument/2006/relationships/slide" Target="slides/slide18.xml"/><Relationship Id="rId16" Type="http://schemas.openxmlformats.org/officeDocument/2006/relationships/slide" Target="slides/slide103.xml"/><Relationship Id="rId1" Type="http://schemas.openxmlformats.org/officeDocument/2006/relationships/slide" Target="slides/slide13.xml"/><Relationship Id="rId6" Type="http://schemas.openxmlformats.org/officeDocument/2006/relationships/slide" Target="slides/slide73.xml"/><Relationship Id="rId11" Type="http://schemas.openxmlformats.org/officeDocument/2006/relationships/slide" Target="slides/slide93.xml"/><Relationship Id="rId5" Type="http://schemas.openxmlformats.org/officeDocument/2006/relationships/slide" Target="slides/slide66.xml"/><Relationship Id="rId15" Type="http://schemas.openxmlformats.org/officeDocument/2006/relationships/slide" Target="slides/slide102.xml"/><Relationship Id="rId10" Type="http://schemas.openxmlformats.org/officeDocument/2006/relationships/slide" Target="slides/slide77.xml"/><Relationship Id="rId4" Type="http://schemas.openxmlformats.org/officeDocument/2006/relationships/slide" Target="slides/slide20.xml"/><Relationship Id="rId9" Type="http://schemas.openxmlformats.org/officeDocument/2006/relationships/slide" Target="slides/slide76.xml"/><Relationship Id="rId14" Type="http://schemas.openxmlformats.org/officeDocument/2006/relationships/slide" Target="slides/slide10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388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2591" y="4416098"/>
            <a:ext cx="5143698" cy="41809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6811" tIns="48408" rIns="96811" bIns="484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2213" y="704850"/>
            <a:ext cx="4629150" cy="34718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4549195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700088"/>
            <a:ext cx="4643437" cy="3482975"/>
          </a:xfrm>
          <a:solidFill>
            <a:srgbClr val="FFFFFF"/>
          </a:solidFill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8"/>
            <a:ext cx="5142177" cy="418092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577" tIns="45784" rIns="91577" bIns="45784"/>
          <a:lstStyle/>
          <a:p>
            <a:pPr marL="0" marR="0" lvl="0" indent="0" algn="l" defTabSz="9636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en-US" sz="1200" b="0" dirty="0"/>
              <a:t>Tan, Steinbach, </a:t>
            </a:r>
            <a:r>
              <a:rPr lang="en-US" altLang="en-US" sz="1200" b="0" dirty="0" err="1"/>
              <a:t>Karpatne</a:t>
            </a:r>
            <a:r>
              <a:rPr lang="en-US" altLang="en-US" sz="1200" b="0" dirty="0"/>
              <a:t>, Kumar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71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5592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331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7962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6603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5058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08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81662-82ED-7144-AA98-91472293EADD}"/>
              </a:ext>
            </a:extLst>
          </p:cNvPr>
          <p:cNvSpPr txBox="1"/>
          <p:nvPr userDrawn="1"/>
        </p:nvSpPr>
        <p:spPr>
          <a:xfrm>
            <a:off x="724064" y="656408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39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1701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321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416A18-73C2-7241-A3BE-29F09D191553}"/>
              </a:ext>
            </a:extLst>
          </p:cNvPr>
          <p:cNvSpPr txBox="1"/>
          <p:nvPr userDrawn="1"/>
        </p:nvSpPr>
        <p:spPr>
          <a:xfrm>
            <a:off x="789378" y="65423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68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2197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802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508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4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869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985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197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0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1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381000" y="6400800"/>
            <a:ext cx="8534400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dirty="0">
                <a:latin typeface="Arial" pitchFamily="34" charset="0"/>
              </a:rPr>
              <a:t>	</a:t>
            </a:r>
            <a:r>
              <a:rPr lang="en-US" baseline="0" dirty="0">
                <a:latin typeface="Arial" pitchFamily="34" charset="0"/>
              </a:rPr>
              <a:t>      </a:t>
            </a:r>
            <a:r>
              <a:rPr lang="en-US" dirty="0">
                <a:latin typeface="Arial" pitchFamily="34" charset="0"/>
              </a:rPr>
              <a:t>		                                  </a:t>
            </a:r>
            <a:fld id="{7D2E4550-0CE7-4585-AD88-C9D291A426F7}" type="slidenum">
              <a:rPr lang="en-US">
                <a:latin typeface="Arial" pitchFamily="34" charset="0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charset="0"/>
        <a:buChar char="–"/>
        <a:defRPr sz="24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97.png"/><Relationship Id="rId4" Type="http://schemas.openxmlformats.org/officeDocument/2006/relationships/oleObject" Target="../embeddings/oleObject10.bin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3.xml"/><Relationship Id="rId7" Type="http://schemas.openxmlformats.org/officeDocument/2006/relationships/image" Target="../media/image1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7.xml"/><Relationship Id="rId7" Type="http://schemas.openxmlformats.org/officeDocument/2006/relationships/image" Target="../media/image2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png"/><Relationship Id="rId4" Type="http://schemas.openxmlformats.org/officeDocument/2006/relationships/image" Target="../media/image2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0.png"/><Relationship Id="rId5" Type="http://schemas.openxmlformats.org/officeDocument/2006/relationships/image" Target="../media/image5.wmf"/><Relationship Id="rId4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png"/><Relationship Id="rId4" Type="http://schemas.openxmlformats.org/officeDocument/2006/relationships/image" Target="../media/image6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3.png"/><Relationship Id="rId4" Type="http://schemas.openxmlformats.org/officeDocument/2006/relationships/oleObject" Target="../embeddings/oleObject8.bin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7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053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524000"/>
          </a:xfrm>
          <a:noFill/>
        </p:spPr>
        <p:txBody>
          <a:bodyPr/>
          <a:lstStyle/>
          <a:p>
            <a:pPr algn="ctr"/>
            <a:br>
              <a:rPr lang="en-US" altLang="en-US" sz="4800" dirty="0"/>
            </a:br>
            <a:r>
              <a:rPr lang="en-US" altLang="en-US" sz="4800" dirty="0"/>
              <a:t>Clustering</a:t>
            </a:r>
            <a:r>
              <a:rPr lang="zh-CN" altLang="en-US" sz="4800" dirty="0"/>
              <a:t> 聚类</a:t>
            </a:r>
            <a:endParaRPr lang="en-US" altLang="en-US" sz="4800" dirty="0"/>
          </a:p>
        </p:txBody>
      </p:sp>
      <p:grpSp>
        <p:nvGrpSpPr>
          <p:cNvPr id="2051" name="Group 2054"/>
          <p:cNvGrpSpPr>
            <a:grpSpLocks/>
          </p:cNvGrpSpPr>
          <p:nvPr/>
        </p:nvGrpSpPr>
        <p:grpSpPr bwMode="auto">
          <a:xfrm>
            <a:off x="304800" y="1524000"/>
            <a:ext cx="8534400" cy="152400"/>
            <a:chOff x="264" y="788"/>
            <a:chExt cx="5232" cy="124"/>
          </a:xfrm>
        </p:grpSpPr>
        <p:sp>
          <p:nvSpPr>
            <p:cNvPr id="2053" name="Rectangle 2055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4" name="Rectangle 2056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052" name="Rectangle 2057"/>
          <p:cNvSpPr>
            <a:spLocks noChangeArrowheads="1"/>
          </p:cNvSpPr>
          <p:nvPr/>
        </p:nvSpPr>
        <p:spPr bwMode="auto">
          <a:xfrm>
            <a:off x="381000" y="2067308"/>
            <a:ext cx="8229600" cy="404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zh-CN" altLang="en-US" sz="3200" b="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3200" b="0" dirty="0"/>
              <a:t>Lecture</a:t>
            </a:r>
            <a:r>
              <a:rPr lang="en-US" altLang="zh-CN" sz="3200" b="0" dirty="0"/>
              <a:t>d</a:t>
            </a:r>
            <a:r>
              <a:rPr lang="zh-CN" altLang="en-US" sz="3200" b="0" dirty="0"/>
              <a:t> </a:t>
            </a:r>
            <a:r>
              <a:rPr lang="en-US" altLang="zh-CN" sz="3200" b="0" dirty="0"/>
              <a:t>by</a:t>
            </a:r>
            <a:r>
              <a:rPr lang="zh-CN" altLang="en-US" sz="3200" b="0" dirty="0"/>
              <a:t> </a:t>
            </a:r>
            <a:r>
              <a:rPr lang="en-US" altLang="zh-CN" sz="3200" b="0" dirty="0"/>
              <a:t>Shangsong</a:t>
            </a:r>
            <a:r>
              <a:rPr lang="zh-CN" altLang="en-US" sz="3200" b="0" dirty="0"/>
              <a:t> </a:t>
            </a:r>
            <a:r>
              <a:rPr lang="en-US" altLang="zh-CN" sz="3200" b="0" dirty="0"/>
              <a:t>Liang</a:t>
            </a:r>
            <a:r>
              <a:rPr lang="zh-CN" altLang="en-US" sz="3200" b="0" dirty="0"/>
              <a:t> 梁上松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3200" b="0" dirty="0"/>
              <a:t>School</a:t>
            </a:r>
            <a:r>
              <a:rPr lang="zh-CN" altLang="en-US" sz="3200" b="0" dirty="0"/>
              <a:t> </a:t>
            </a:r>
            <a:r>
              <a:rPr lang="en-US" altLang="zh-CN" sz="3200" b="0" dirty="0"/>
              <a:t>of</a:t>
            </a:r>
            <a:r>
              <a:rPr lang="zh-CN" altLang="en-US" sz="3200" b="0" dirty="0"/>
              <a:t> </a:t>
            </a:r>
            <a:r>
              <a:rPr lang="en-US" altLang="zh-CN" sz="3200" b="0" dirty="0"/>
              <a:t>Computer</a:t>
            </a:r>
            <a:r>
              <a:rPr lang="zh-CN" altLang="en-US" sz="3200" b="0" dirty="0"/>
              <a:t> </a:t>
            </a:r>
            <a:r>
              <a:rPr lang="en-US" altLang="zh-CN" sz="3200" b="0" dirty="0"/>
              <a:t>Science,</a:t>
            </a:r>
            <a:r>
              <a:rPr lang="zh-CN" altLang="en-US" sz="3200" b="0" dirty="0"/>
              <a:t> 计算机学院</a:t>
            </a:r>
            <a:endParaRPr lang="en-US" altLang="zh-CN" sz="3200" b="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3200" b="0" dirty="0"/>
              <a:t>Sun</a:t>
            </a:r>
            <a:r>
              <a:rPr lang="zh-CN" altLang="en-US" sz="3200" b="0" dirty="0"/>
              <a:t> </a:t>
            </a:r>
            <a:r>
              <a:rPr lang="en-US" altLang="zh-CN" sz="3200" b="0" dirty="0" err="1"/>
              <a:t>Yat-sen</a:t>
            </a:r>
            <a:r>
              <a:rPr lang="zh-CN" altLang="en-US" sz="3200" b="0" dirty="0"/>
              <a:t> </a:t>
            </a:r>
            <a:r>
              <a:rPr lang="en-US" altLang="zh-CN" sz="3200" b="0" dirty="0"/>
              <a:t>University</a:t>
            </a:r>
            <a:endParaRPr lang="en-US" altLang="en-US" sz="3200" b="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altLang="en-US" sz="3200" b="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altLang="en-US" sz="1600" b="0" dirty="0"/>
          </a:p>
          <a:p>
            <a:endParaRPr lang="en-US" altLang="en-US" sz="1600" b="0" dirty="0"/>
          </a:p>
          <a:p>
            <a:endParaRPr lang="en-US" altLang="en-US" sz="1600" b="0" dirty="0"/>
          </a:p>
          <a:p>
            <a:pPr algn="l"/>
            <a:endParaRPr lang="en-US" altLang="en-US" sz="2000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/>
              <a:t>Hard (Crisp) vs Soft (Probabilistic) Clustering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Idea is to model the set of data points as arising from a mixture of distributions</a:t>
            </a:r>
          </a:p>
          <a:p>
            <a:pPr lvl="1"/>
            <a:r>
              <a:rPr lang="en-US" altLang="en-US" sz="2000" dirty="0"/>
              <a:t>Typically, normal (Gaussian) distribution is used</a:t>
            </a:r>
          </a:p>
          <a:p>
            <a:pPr lvl="1"/>
            <a:r>
              <a:rPr lang="en-US" altLang="en-US" sz="2000" dirty="0"/>
              <a:t>But other distributions have been very profitably used</a:t>
            </a:r>
          </a:p>
          <a:p>
            <a:pPr lvl="1">
              <a:buFont typeface="Arial" charset="0"/>
              <a:buNone/>
            </a:pPr>
            <a:endParaRPr lang="en-US" altLang="en-US" sz="2000" dirty="0"/>
          </a:p>
          <a:p>
            <a:r>
              <a:rPr lang="en-US" altLang="en-US" sz="2400" dirty="0"/>
              <a:t>Clusters are found by estimating the parameters of the statistical distributions</a:t>
            </a:r>
          </a:p>
          <a:p>
            <a:pPr lvl="1"/>
            <a:r>
              <a:rPr lang="en-US" altLang="en-US" sz="2000" dirty="0"/>
              <a:t>Can use a k-means like algorithm, called the Expectation-Maximization (EM) algorithm, to estimate these parameters</a:t>
            </a:r>
          </a:p>
          <a:p>
            <a:pPr marL="1146175" lvl="2" indent="-231775"/>
            <a:r>
              <a:rPr lang="en-US" altLang="en-US" sz="1800" dirty="0"/>
              <a:t>Actually, k-means is a special case of this approach</a:t>
            </a:r>
          </a:p>
          <a:p>
            <a:pPr lvl="1"/>
            <a:r>
              <a:rPr lang="en-US" altLang="en-US" sz="2000" dirty="0"/>
              <a:t>Provides a compact representation of clusters </a:t>
            </a:r>
          </a:p>
          <a:p>
            <a:pPr lvl="1"/>
            <a:r>
              <a:rPr lang="en-US" altLang="en-US" sz="2000" dirty="0"/>
              <a:t>The probabilities with which point belongs to each cluster provide a functionality similar to fuzzy clustering.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SNN Density</a:t>
            </a:r>
          </a:p>
        </p:txBody>
      </p:sp>
      <p:sp>
        <p:nvSpPr>
          <p:cNvPr id="71683" name="Rectangle 4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1684" name="Rectangle 5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1685" name="Rectangle 6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1686" name="Rectangle 7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pSp>
        <p:nvGrpSpPr>
          <p:cNvPr id="71687" name="Group 17"/>
          <p:cNvGrpSpPr>
            <a:grpSpLocks/>
          </p:cNvGrpSpPr>
          <p:nvPr/>
        </p:nvGrpSpPr>
        <p:grpSpPr bwMode="auto">
          <a:xfrm>
            <a:off x="1600200" y="3657600"/>
            <a:ext cx="5791200" cy="2193925"/>
            <a:chOff x="2784" y="1776"/>
            <a:chExt cx="2620" cy="868"/>
          </a:xfrm>
        </p:grpSpPr>
        <p:pic>
          <p:nvPicPr>
            <p:cNvPr id="71693" name="Picture 9" descr="points_nois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" y="1779"/>
              <a:ext cx="1319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94" name="Picture 10" descr="points_bord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776"/>
              <a:ext cx="1324" cy="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1688" name="Group 16"/>
          <p:cNvGrpSpPr>
            <a:grpSpLocks/>
          </p:cNvGrpSpPr>
          <p:nvPr/>
        </p:nvGrpSpPr>
        <p:grpSpPr bwMode="auto">
          <a:xfrm>
            <a:off x="1600200" y="1066800"/>
            <a:ext cx="5791200" cy="2117725"/>
            <a:chOff x="144" y="1779"/>
            <a:chExt cx="2648" cy="867"/>
          </a:xfrm>
        </p:grpSpPr>
        <p:pic>
          <p:nvPicPr>
            <p:cNvPr id="71691" name="Picture 11" descr="points_cor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8" y="1779"/>
              <a:ext cx="1324" cy="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92" name="Picture 12" descr="points_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779"/>
              <a:ext cx="1324" cy="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689" name="Rectangle 13"/>
          <p:cNvSpPr>
            <a:spLocks noChangeArrowheads="1"/>
          </p:cNvSpPr>
          <p:nvPr/>
        </p:nvSpPr>
        <p:spPr bwMode="auto">
          <a:xfrm>
            <a:off x="2209800" y="3184525"/>
            <a:ext cx="49530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US" altLang="en-US" sz="1500">
                <a:latin typeface="Times New Roman" pitchFamily="18" charset="0"/>
                <a:cs typeface="Times New Roman" pitchFamily="18" charset="0"/>
              </a:rPr>
              <a:t>   a) All Points                                   b) High SNN Density</a:t>
            </a:r>
            <a:endParaRPr lang="en-US" altLang="en-US" sz="1500" b="0">
              <a:latin typeface="Times New Roman" pitchFamily="18" charset="0"/>
            </a:endParaRPr>
          </a:p>
        </p:txBody>
      </p:sp>
      <p:sp>
        <p:nvSpPr>
          <p:cNvPr id="71690" name="Rectangle 21"/>
          <p:cNvSpPr>
            <a:spLocks noChangeArrowheads="1"/>
          </p:cNvSpPr>
          <p:nvPr/>
        </p:nvSpPr>
        <p:spPr bwMode="auto">
          <a:xfrm>
            <a:off x="1981200" y="5851525"/>
            <a:ext cx="48768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US" altLang="en-US" sz="1500">
                <a:latin typeface="Times New Roman" pitchFamily="18" charset="0"/>
                <a:cs typeface="Times New Roman" pitchFamily="18" charset="0"/>
              </a:rPr>
              <a:t>c) Medium SNN Density                      d) Low SNN Density</a:t>
            </a:r>
            <a:endParaRPr lang="en-US" altLang="en-US" sz="1500" b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400"/>
              <a:t>SNN Clustering Can Handle Differing Densities</a:t>
            </a:r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990600" y="5029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72709" name="Picture 5" descr="fish_clus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20875"/>
            <a:ext cx="4067175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2711" name="Rectangle 7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4572000" y="5027613"/>
            <a:ext cx="411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SNN Clustering</a:t>
            </a:r>
          </a:p>
        </p:txBody>
      </p:sp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72714" name="Object 10"/>
          <p:cNvGraphicFramePr>
            <a:graphicFrameLocks noChangeAspect="1"/>
          </p:cNvGraphicFramePr>
          <p:nvPr/>
        </p:nvGraphicFramePr>
        <p:xfrm>
          <a:off x="4208463" y="1782763"/>
          <a:ext cx="4891087" cy="319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2" r:id="rId4" imgW="4686706" imgH="3177815" progId="MSPhotoEd.3">
                  <p:embed/>
                </p:oleObj>
              </mc:Choice>
              <mc:Fallback>
                <p:oleObj r:id="rId4" imgW="4686706" imgH="3177815" progId="MSPhotoEd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70" t="2303" r="975" b="3453"/>
                      <a:stretch>
                        <a:fillRect/>
                      </a:stretch>
                    </p:blipFill>
                    <p:spPr bwMode="auto">
                      <a:xfrm>
                        <a:off x="4208463" y="1782763"/>
                        <a:ext cx="4891087" cy="319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400"/>
              <a:t>SNN Clustering Can Handle Other Difficult Situations</a:t>
            </a: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73735" name="Picture 7" descr="t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7400"/>
            <a:ext cx="4095750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6" name="Picture 8" descr="ds18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525" y="2057400"/>
            <a:ext cx="40497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200"/>
              <a:t>Finding Clusters of Time Series In Spatio-Temporal Data</a:t>
            </a:r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7475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8" r="2803"/>
          <a:stretch>
            <a:fillRect/>
          </a:stretch>
        </p:blipFill>
        <p:spPr bwMode="auto">
          <a:xfrm>
            <a:off x="0" y="1600200"/>
            <a:ext cx="44958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0" name="Text Box 8"/>
          <p:cNvSpPr txBox="1">
            <a:spLocks noChangeArrowheads="1"/>
          </p:cNvSpPr>
          <p:nvPr/>
        </p:nvSpPr>
        <p:spPr bwMode="auto">
          <a:xfrm>
            <a:off x="1066800" y="4953000"/>
            <a:ext cx="2638425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400"/>
              </a:spcAft>
            </a:pPr>
            <a:r>
              <a:rPr lang="en-AU" altLang="en-US" sz="1800">
                <a:latin typeface="Times New Roman" pitchFamily="18" charset="0"/>
              </a:rPr>
              <a:t>SNN Clusters of SLP.</a:t>
            </a:r>
          </a:p>
        </p:txBody>
      </p:sp>
      <p:pic>
        <p:nvPicPr>
          <p:cNvPr id="7476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" r="4240"/>
          <a:stretch>
            <a:fillRect/>
          </a:stretch>
        </p:blipFill>
        <p:spPr bwMode="auto">
          <a:xfrm>
            <a:off x="4572000" y="1525588"/>
            <a:ext cx="426720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2" name="Text Box 10"/>
          <p:cNvSpPr txBox="1">
            <a:spLocks noChangeArrowheads="1"/>
          </p:cNvSpPr>
          <p:nvPr/>
        </p:nvSpPr>
        <p:spPr bwMode="auto">
          <a:xfrm>
            <a:off x="4572000" y="5029200"/>
            <a:ext cx="4114800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400"/>
              </a:spcAft>
            </a:pPr>
            <a:r>
              <a:rPr lang="en-AU" altLang="en-US" sz="1800">
                <a:latin typeface="Times New Roman" pitchFamily="18" charset="0"/>
              </a:rPr>
              <a:t>SNN Density of  Points on the Globe.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/>
              <a:t>Limitations of SNN Clustering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/>
              <a:t>Does not cluster all the points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dirty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/>
              <a:t>Complexity of SNN Clustering is high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/>
              <a:t>O( n * time to find numbers of neighbor within </a:t>
            </a:r>
            <a:r>
              <a:rPr lang="en-US" altLang="en-US" sz="2000" i="1" dirty="0" err="1"/>
              <a:t>Eps</a:t>
            </a:r>
            <a:r>
              <a:rPr lang="en-US" altLang="en-US" sz="2000" dirty="0"/>
              <a:t>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/>
              <a:t>In worst case, this is O(n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/>
              <a:t>For lower dimensions, there are more efficient ways to find the nearest neighbors</a:t>
            </a:r>
          </a:p>
          <a:p>
            <a:pPr marL="1295400" lvl="2" indent="-381000"/>
            <a:r>
              <a:rPr lang="en-US" altLang="en-US" sz="1800" dirty="0"/>
              <a:t>R* Tree</a:t>
            </a:r>
          </a:p>
          <a:p>
            <a:pPr marL="1295400" lvl="2" indent="-381000"/>
            <a:r>
              <a:rPr lang="en-US" altLang="en-US" sz="1800" dirty="0"/>
              <a:t>k-d Trees</a:t>
            </a:r>
          </a:p>
          <a:p>
            <a:pPr marL="1295400" lvl="2" indent="-381000"/>
            <a:endParaRPr lang="en-US" altLang="en-US" sz="1800" dirty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 err="1"/>
              <a:t>Parameteriziation</a:t>
            </a:r>
            <a:r>
              <a:rPr lang="en-US" altLang="en-US" dirty="0"/>
              <a:t> is not easy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sz="240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382000" cy="990600"/>
          </a:xfrm>
        </p:spPr>
        <p:txBody>
          <a:bodyPr/>
          <a:lstStyle/>
          <a:p>
            <a:r>
              <a:rPr lang="en-US" altLang="en-US" sz="2800"/>
              <a:t>Characteristics of Data, Clusters, and </a:t>
            </a:r>
            <a:br>
              <a:rPr lang="en-US" altLang="en-US" sz="2800"/>
            </a:br>
            <a:r>
              <a:rPr lang="en-US" altLang="en-US" sz="2800"/>
              <a:t>Clustering Algorithms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 cluster analysis is affected by characteristics of </a:t>
            </a:r>
          </a:p>
          <a:p>
            <a:pPr lvl="1"/>
            <a:r>
              <a:rPr lang="en-US" altLang="en-US"/>
              <a:t>Data</a:t>
            </a:r>
          </a:p>
          <a:p>
            <a:pPr lvl="1"/>
            <a:r>
              <a:rPr lang="en-US" altLang="en-US"/>
              <a:t>Clusters</a:t>
            </a:r>
          </a:p>
          <a:p>
            <a:pPr lvl="1"/>
            <a:r>
              <a:rPr lang="en-US" altLang="en-US"/>
              <a:t>Clustering algorithms</a:t>
            </a:r>
          </a:p>
          <a:p>
            <a:pPr lvl="1"/>
            <a:endParaRPr lang="en-US" altLang="en-US"/>
          </a:p>
          <a:p>
            <a:r>
              <a:rPr lang="en-US" altLang="en-US"/>
              <a:t>Looking at these characteristics gives us a number of dimensions that you can use to describe clustering algorithms and the results that they produce</a:t>
            </a:r>
          </a:p>
        </p:txBody>
      </p:sp>
      <p:grpSp>
        <p:nvGrpSpPr>
          <p:cNvPr id="76804" name="Group 4"/>
          <p:cNvGrpSpPr>
            <a:grpSpLocks/>
          </p:cNvGrpSpPr>
          <p:nvPr/>
        </p:nvGrpSpPr>
        <p:grpSpPr bwMode="auto">
          <a:xfrm>
            <a:off x="304800" y="990600"/>
            <a:ext cx="8534400" cy="152400"/>
            <a:chOff x="264" y="788"/>
            <a:chExt cx="5232" cy="124"/>
          </a:xfrm>
        </p:grpSpPr>
        <p:sp>
          <p:nvSpPr>
            <p:cNvPr id="76808" name="Rectangle 5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809" name="Rectangle 6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76805" name="Group 7"/>
          <p:cNvGrpSpPr>
            <a:grpSpLocks/>
          </p:cNvGrpSpPr>
          <p:nvPr/>
        </p:nvGrpSpPr>
        <p:grpSpPr bwMode="auto">
          <a:xfrm>
            <a:off x="381000" y="6400800"/>
            <a:ext cx="8382000" cy="304800"/>
            <a:chOff x="288" y="3408"/>
            <a:chExt cx="5280" cy="192"/>
          </a:xfrm>
        </p:grpSpPr>
        <p:sp>
          <p:nvSpPr>
            <p:cNvPr id="76806" name="Rectangle 8"/>
            <p:cNvSpPr>
              <a:spLocks noChangeArrowheads="1"/>
            </p:cNvSpPr>
            <p:nvPr/>
          </p:nvSpPr>
          <p:spPr bwMode="auto">
            <a:xfrm>
              <a:off x="288" y="3408"/>
              <a:ext cx="5280" cy="1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807" name="Rectangle 9"/>
            <p:cNvSpPr>
              <a:spLocks noChangeArrowheads="1"/>
            </p:cNvSpPr>
            <p:nvPr/>
          </p:nvSpPr>
          <p:spPr bwMode="auto">
            <a:xfrm>
              <a:off x="288" y="3408"/>
              <a:ext cx="5269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lnSpc>
                  <a:spcPts val="2000"/>
                </a:lnSpc>
              </a:pPr>
              <a:r>
                <a:rPr lang="en-US" altLang="en-US" sz="1200" b="0"/>
                <a:t>© Tan,Steinbach, Kumar 	    	Introduction to Data Mining        		      4/13/2006               </a:t>
              </a:r>
              <a:fld id="{877CEC0E-5CE6-4875-ADAC-A44D3BB3019B}" type="slidenum">
                <a:rPr lang="en-US" altLang="en-US" sz="1200" b="0"/>
                <a:pPr algn="l">
                  <a:lnSpc>
                    <a:spcPts val="2000"/>
                  </a:lnSpc>
                </a:pPr>
                <a:t>105</a:t>
              </a:fld>
              <a:r>
                <a:rPr lang="en-US" altLang="en-US" sz="1200" b="0"/>
                <a:t> </a:t>
              </a: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High dimensionality</a:t>
            </a:r>
          </a:p>
          <a:p>
            <a:r>
              <a:rPr lang="en-US" altLang="en-US" dirty="0"/>
              <a:t>Size of data set</a:t>
            </a:r>
          </a:p>
          <a:p>
            <a:r>
              <a:rPr lang="en-US" altLang="en-US" dirty="0" err="1"/>
              <a:t>Sparsity</a:t>
            </a:r>
            <a:r>
              <a:rPr lang="en-US" altLang="en-US" dirty="0"/>
              <a:t> of attribute values</a:t>
            </a:r>
          </a:p>
          <a:p>
            <a:r>
              <a:rPr lang="en-US" altLang="en-US" dirty="0"/>
              <a:t>Noise and Outliers</a:t>
            </a:r>
          </a:p>
          <a:p>
            <a:r>
              <a:rPr lang="en-US" altLang="en-US" dirty="0"/>
              <a:t>Types of attributes and type of data sets</a:t>
            </a:r>
          </a:p>
          <a:p>
            <a:r>
              <a:rPr lang="en-US" altLang="en-US" dirty="0"/>
              <a:t>Differences in attribute scales </a:t>
            </a:r>
          </a:p>
          <a:p>
            <a:r>
              <a:rPr lang="en-US" altLang="en-US" dirty="0"/>
              <a:t>Properties of the data space</a:t>
            </a:r>
          </a:p>
          <a:p>
            <a:pPr lvl="1"/>
            <a:r>
              <a:rPr lang="en-US" altLang="en-US" dirty="0"/>
              <a:t>Can you define a meaningful centroid</a:t>
            </a:r>
          </a:p>
          <a:p>
            <a:pPr>
              <a:buFont typeface="Monotype Sorts" pitchFamily="2" charset="2"/>
              <a:buNone/>
            </a:pPr>
            <a:endParaRPr lang="en-US" alt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Characteristics of Data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Data distribution</a:t>
            </a:r>
          </a:p>
          <a:p>
            <a:r>
              <a:rPr lang="en-US" altLang="en-US" dirty="0"/>
              <a:t>Shape</a:t>
            </a:r>
          </a:p>
          <a:p>
            <a:r>
              <a:rPr lang="en-US" altLang="en-US" dirty="0"/>
              <a:t>Differing sizes</a:t>
            </a:r>
          </a:p>
          <a:p>
            <a:r>
              <a:rPr lang="en-US" altLang="en-US" dirty="0"/>
              <a:t>Differing densities</a:t>
            </a:r>
          </a:p>
          <a:p>
            <a:r>
              <a:rPr lang="en-US" altLang="en-US" dirty="0"/>
              <a:t>Poor separation</a:t>
            </a:r>
          </a:p>
          <a:p>
            <a:r>
              <a:rPr lang="en-US" altLang="en-US" dirty="0"/>
              <a:t>Relationship of clusters </a:t>
            </a:r>
          </a:p>
          <a:p>
            <a:r>
              <a:rPr lang="en-US" altLang="en-US" dirty="0"/>
              <a:t>Types of clusters </a:t>
            </a:r>
          </a:p>
          <a:p>
            <a:pPr lvl="1"/>
            <a:r>
              <a:rPr lang="en-US" altLang="en-US" dirty="0"/>
              <a:t>Center-based, contiguity-based, density-based</a:t>
            </a:r>
          </a:p>
          <a:p>
            <a:r>
              <a:rPr lang="en-US" altLang="en-US" dirty="0"/>
              <a:t>Subspace clusters</a:t>
            </a:r>
          </a:p>
          <a:p>
            <a:pPr>
              <a:buFont typeface="Monotype Sorts" pitchFamily="2" charset="2"/>
              <a:buNone/>
            </a:pPr>
            <a:endParaRPr lang="en-US" altLang="en-US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Characteristics of Clusters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Order dependence</a:t>
            </a:r>
          </a:p>
          <a:p>
            <a:r>
              <a:rPr lang="en-US" altLang="en-US"/>
              <a:t>Non-determinism</a:t>
            </a:r>
          </a:p>
          <a:p>
            <a:r>
              <a:rPr lang="en-US" altLang="en-US"/>
              <a:t>Parameter selection</a:t>
            </a:r>
          </a:p>
          <a:p>
            <a:r>
              <a:rPr lang="en-US" altLang="en-US"/>
              <a:t>Scalability</a:t>
            </a:r>
          </a:p>
          <a:p>
            <a:r>
              <a:rPr lang="en-US" altLang="en-US"/>
              <a:t>Underlying model</a:t>
            </a:r>
          </a:p>
          <a:p>
            <a:r>
              <a:rPr lang="en-US" altLang="en-US"/>
              <a:t>Optimization based approach</a:t>
            </a:r>
          </a:p>
          <a:p>
            <a:pPr>
              <a:buFont typeface="Monotype Sorts" pitchFamily="2" charset="2"/>
              <a:buNone/>
            </a:pPr>
            <a:endParaRPr lang="en-US" alt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/>
              <a:t>Characteristics of Clustering Algorithms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6525" y="1050925"/>
            <a:ext cx="9007475" cy="51816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i="1"/>
              <a:t>We assume EM clustering using the Gaussian (normal) distribution.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/>
              <a:t>MIN is hierarchical, EM clustering is partitional.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/>
              <a:t>Both MIN and EM clustering are complete.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/>
              <a:t>MIN has a graph-based (contiguity-based) notion of a cluster, while EM clustering has a prototype (or model-based) notion of a cluster.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/>
              <a:t>MIN will not be able to distinguish poorly separated clusters, but EM can manage this in many situations.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/>
              <a:t>MIN can find clusters of different shapes and sizes; EM clustering prefers globular clusters and can have trouble with clusters of different sizes. 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/>
              <a:t>Min has trouble with clusters of different densities, while EM can often handle this.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/>
              <a:t>Neither MIN nor EM clustering finds subspace clusters. 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/>
              <a:t>Comparison of MIN and EM-Clustering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 dirty="0"/>
              <a:t>Probabilistic Clustering: Example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Informal example: consider </a:t>
            </a:r>
            <a:br>
              <a:rPr lang="en-US" altLang="en-US" sz="2400" dirty="0"/>
            </a:br>
            <a:r>
              <a:rPr lang="en-US" altLang="en-US" sz="2400" dirty="0"/>
              <a:t>modeling the points that </a:t>
            </a:r>
            <a:br>
              <a:rPr lang="en-US" altLang="en-US" sz="2400" dirty="0"/>
            </a:br>
            <a:r>
              <a:rPr lang="en-US" altLang="en-US" sz="2400" dirty="0"/>
              <a:t>generate the following </a:t>
            </a:r>
            <a:br>
              <a:rPr lang="en-US" altLang="en-US" sz="2400" dirty="0"/>
            </a:br>
            <a:r>
              <a:rPr lang="en-US" altLang="en-US" sz="2400" dirty="0"/>
              <a:t>histogram.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Looks like a combination of two</a:t>
            </a:r>
            <a:br>
              <a:rPr lang="en-US" altLang="en-US" sz="2400" dirty="0"/>
            </a:br>
            <a:r>
              <a:rPr lang="en-US" altLang="en-US" sz="2400" dirty="0"/>
              <a:t>normal (Gaussian) distributions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Suppose we can estimate the </a:t>
            </a:r>
            <a:br>
              <a:rPr lang="en-US" altLang="en-US" sz="2400" dirty="0"/>
            </a:br>
            <a:r>
              <a:rPr lang="en-US" altLang="en-US" sz="2400" dirty="0"/>
              <a:t>mean and standard deviation of each normal distribution.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This completely describes the two clusters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We can compute the probabilities with which each point belongs to each cluster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Can assign each point to the </a:t>
            </a:r>
            <a:br>
              <a:rPr lang="en-US" altLang="en-US" sz="2000" dirty="0"/>
            </a:br>
            <a:r>
              <a:rPr lang="en-US" altLang="en-US" sz="2000" dirty="0"/>
              <a:t>cluster (distribution) for which it </a:t>
            </a:r>
            <a:br>
              <a:rPr lang="en-US" altLang="en-US" sz="2000" dirty="0"/>
            </a:br>
            <a:r>
              <a:rPr lang="en-US" altLang="en-US" sz="2000" dirty="0"/>
              <a:t>is most probable.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15988"/>
            <a:ext cx="3838575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105400"/>
            <a:ext cx="3592513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0675" y="1143000"/>
            <a:ext cx="8732838" cy="51816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/>
              <a:t>MIN can handle outliers, but noise can join clusters; EM clustering can tolerate noise, but can be strongly affected by outliers.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/>
              <a:t>EM can only be applied to data for which a centroid is meaningful; MIN only requires a meaningful definition of proximity.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/>
              <a:t>EM will have trouble as dimensionality increases and the number of its parameters (the number of entries in the covariance matrix) increases as the square of the number of dimensions; MIN can work well with a suitable definition of proximity.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/>
              <a:t>EM is designed for Euclidean data, although versions of EM clustering have been developed for other types of data. MIN is shielded from the data type by the fact that it uses a similarity matrix.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/>
              <a:t>MIN makes no distribution assumptions; the version of EM we are considering assumes Gaussian distributions.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/>
              <a:t>Comparison of MIN and EM-Clustering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/>
              <a:t>EM has an O(n) time complexity; MIN is O(n</a:t>
            </a:r>
            <a:r>
              <a:rPr lang="en-US" altLang="en-US" sz="2400" baseline="30000"/>
              <a:t>2</a:t>
            </a:r>
            <a:r>
              <a:rPr lang="en-US" altLang="en-US" sz="2400"/>
              <a:t>log(n)).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/>
              <a:t>Because of random initialization, the clusters found by EM can vary from one run to another; MIN produces the same clusters unless there are ties in the similarity matrix.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/>
              <a:t>Neither MIN nor EM automatically determine the number of clusters. </a:t>
            </a:r>
            <a:endParaRPr lang="en-US" altLang="en-US"/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/>
              <a:t>MIN does not have any user-specified parameters; EM has the number of clusters and possibly the weights of the clusters. 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/>
              <a:t>EM clustering can be viewed as an optimization problem; MIN uses a graph model of the data.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/>
              <a:t>Neither EM or MIN are order dependent. </a:t>
            </a:r>
            <a:endParaRPr lang="en-US" altLang="en-US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/>
              <a:t>Comparison of MIN and EM-Clustering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/>
              <a:t>Both are </a:t>
            </a:r>
            <a:r>
              <a:rPr lang="en-US" altLang="en-US" sz="2400" dirty="0" err="1"/>
              <a:t>partitional</a:t>
            </a:r>
            <a:r>
              <a:rPr lang="en-US" altLang="en-US" sz="2400" dirty="0"/>
              <a:t>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/>
              <a:t>K-means is complete; DBSCAN is not.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/>
              <a:t>K-means has a prototype-based notion of a cluster; DB uses a density-based notion.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/>
              <a:t>K-means can find clusters that are not well-separated. DBSCAN will merge clusters that touch.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/>
              <a:t>DBSCAN handles clusters of different shapes and sizes; K-means prefers globular clusters.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dirty="0"/>
              <a:t>Comparison of DBSCAN and K-means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/>
              <a:t>DBSCAN can handle noise and outliers; K-means performs poorly in the presence of outliers</a:t>
            </a:r>
            <a:endParaRPr lang="en-US" altLang="en-US" dirty="0"/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/>
              <a:t>K-means can only be applied to data for which a centroid is meaningful; DBSCAN requires a meaningful definition of density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/>
              <a:t>DBSCAN works poorly on high-dimensional data; K-means works well for some types of high-dimensional data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/>
              <a:t>Both techniques were designed for Euclidean data, but extended to other types of data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/>
              <a:t>DBSCAN makes no distribution assumptions; K-means is really assuming spherical Gaussian distributions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/>
              <a:t>Comparison of DBSCAN and K-means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/>
              <a:t>K-means has an O(n) time complexity; DBSCAN is O(n^2)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/>
              <a:t>Because of random initialization, the clusters found by K-means can vary from one run to another; DBSCAN always produces the same clusters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/>
              <a:t>DBSCAN automatically determines the number of clusters; K-means does not</a:t>
            </a:r>
            <a:endParaRPr lang="en-US" altLang="en-US"/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/>
              <a:t>K-means has only one parameter, DBSCAN has two. 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/>
              <a:t>K-means clustering can be viewed as an optimization problem and as a special case of EM clustering; DBSCAN is not based on a formal model.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alt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/>
              <a:t>Comparison of DBSCAN and K-means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/>
              <a:t>Probabilistic Clustering: EM Algorithm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732837" cy="51816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>
                <a:latin typeface="Times New Roman" pitchFamily="18" charset="0"/>
              </a:rPr>
              <a:t>Initialize the parameters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latin typeface="Times New Roman" pitchFamily="18" charset="0"/>
              </a:rPr>
              <a:t>Repeat</a:t>
            </a:r>
          </a:p>
          <a:p>
            <a:pPr lvl="1">
              <a:lnSpc>
                <a:spcPct val="90000"/>
              </a:lnSpc>
              <a:buFont typeface="Arial" charset="0"/>
              <a:buNone/>
            </a:pPr>
            <a:r>
              <a:rPr lang="en-US" altLang="en-US" sz="2000" dirty="0">
                <a:latin typeface="Times New Roman" pitchFamily="18" charset="0"/>
              </a:rPr>
              <a:t>For each point, compute its probability under each distribution</a:t>
            </a:r>
          </a:p>
          <a:p>
            <a:pPr lvl="1">
              <a:lnSpc>
                <a:spcPct val="90000"/>
              </a:lnSpc>
              <a:buFont typeface="Arial" charset="0"/>
              <a:buNone/>
            </a:pPr>
            <a:r>
              <a:rPr lang="en-US" altLang="en-US" sz="2000" dirty="0">
                <a:latin typeface="Times New Roman" pitchFamily="18" charset="0"/>
              </a:rPr>
              <a:t>Using these probabilities, update the parameters of each distribution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latin typeface="Times New Roman" pitchFamily="18" charset="0"/>
              </a:rPr>
              <a:t>Until</a:t>
            </a:r>
            <a:r>
              <a:rPr lang="en-US" altLang="en-US" sz="2000" dirty="0">
                <a:latin typeface="Times New Roman" pitchFamily="18" charset="0"/>
              </a:rPr>
              <a:t> there is no change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2000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/>
              <a:t>Very similar to K-means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Consists of assignment and update steps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Can use random initialization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Problem of local minima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For normal distributions, typically use K-means to initialize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If using normal distributions, can find elliptical as well as spherical shapes.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Mixtures of Gaussians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ea typeface="MS PGothic" charset="-128"/>
              </a:rPr>
              <a:t>K-means algorithm</a:t>
            </a:r>
          </a:p>
          <a:p>
            <a:pPr lvl="1" eaLnBrk="1" hangingPunct="1"/>
            <a:r>
              <a:rPr lang="en-US" altLang="en-US" sz="2000">
                <a:ea typeface="MS PGothic" charset="-128"/>
              </a:rPr>
              <a:t>Assigned each example to exactly one cluster</a:t>
            </a:r>
          </a:p>
          <a:p>
            <a:pPr lvl="1" eaLnBrk="1" hangingPunct="1"/>
            <a:r>
              <a:rPr lang="en-US" altLang="en-US" sz="2000">
                <a:ea typeface="MS PGothic" charset="-128"/>
              </a:rPr>
              <a:t>What if clusters are overlapping?</a:t>
            </a:r>
          </a:p>
          <a:p>
            <a:pPr lvl="2" eaLnBrk="1" hangingPunct="1"/>
            <a:r>
              <a:rPr lang="en-US" altLang="en-US" sz="1800">
                <a:ea typeface="MS PGothic" charset="-128"/>
              </a:rPr>
              <a:t>Hard to tell which cluster is right</a:t>
            </a:r>
          </a:p>
          <a:p>
            <a:pPr lvl="2" eaLnBrk="1" hangingPunct="1"/>
            <a:r>
              <a:rPr lang="en-US" altLang="en-US" sz="1800">
                <a:ea typeface="MS PGothic" charset="-128"/>
              </a:rPr>
              <a:t>Maybe we should try to remain uncertain</a:t>
            </a:r>
          </a:p>
          <a:p>
            <a:pPr lvl="1" eaLnBrk="1" hangingPunct="1"/>
            <a:r>
              <a:rPr lang="en-US" altLang="en-US" sz="2000">
                <a:ea typeface="MS PGothic" charset="-128"/>
              </a:rPr>
              <a:t>Used Euclidean distance</a:t>
            </a:r>
          </a:p>
          <a:p>
            <a:pPr lvl="1" eaLnBrk="1" hangingPunct="1"/>
            <a:r>
              <a:rPr lang="en-US" altLang="en-US" sz="2000">
                <a:ea typeface="MS PGothic" charset="-128"/>
              </a:rPr>
              <a:t>What if cluster has a non-circular shape?</a:t>
            </a:r>
          </a:p>
          <a:p>
            <a:pPr lvl="1" eaLnBrk="1" hangingPunct="1"/>
            <a:endParaRPr lang="en-US" altLang="en-US" sz="2000">
              <a:ea typeface="MS PGothic" charset="-128"/>
            </a:endParaRPr>
          </a:p>
          <a:p>
            <a:pPr eaLnBrk="1" hangingPunct="1"/>
            <a:r>
              <a:rPr lang="en-US" altLang="en-US" sz="2400">
                <a:ea typeface="MS PGothic" charset="-128"/>
              </a:rPr>
              <a:t>Gaussian mixture models</a:t>
            </a:r>
          </a:p>
          <a:p>
            <a:pPr lvl="1" eaLnBrk="1" hangingPunct="1"/>
            <a:r>
              <a:rPr lang="en-US" altLang="en-US" sz="2000">
                <a:ea typeface="MS PGothic" charset="-128"/>
              </a:rPr>
              <a:t>Clusters modeled as Gaussians</a:t>
            </a:r>
          </a:p>
          <a:p>
            <a:pPr lvl="2" eaLnBrk="1" hangingPunct="1"/>
            <a:r>
              <a:rPr lang="en-US" altLang="en-US" sz="1800">
                <a:ea typeface="MS PGothic" charset="-128"/>
              </a:rPr>
              <a:t>Not just by their mean</a:t>
            </a:r>
          </a:p>
          <a:p>
            <a:pPr lvl="1" eaLnBrk="1" hangingPunct="1"/>
            <a:r>
              <a:rPr lang="en-US" altLang="en-US" sz="2000">
                <a:ea typeface="MS PGothic" charset="-128"/>
              </a:rPr>
              <a:t>EM algorithm: assign data to </a:t>
            </a:r>
            <a:br>
              <a:rPr lang="en-US" altLang="en-US" sz="2000">
                <a:ea typeface="MS PGothic" charset="-128"/>
              </a:rPr>
            </a:br>
            <a:r>
              <a:rPr lang="en-US" altLang="en-US" sz="2000">
                <a:ea typeface="MS PGothic" charset="-128"/>
              </a:rPr>
              <a:t>cluster with some </a:t>
            </a:r>
            <a:r>
              <a:rPr lang="en-US" altLang="en-US" sz="2000" i="1">
                <a:ea typeface="MS PGothic" charset="-128"/>
              </a:rPr>
              <a:t>probability</a:t>
            </a:r>
          </a:p>
          <a:p>
            <a:pPr eaLnBrk="1" hangingPunct="1"/>
            <a:endParaRPr lang="en-US" altLang="en-US" sz="2400">
              <a:ea typeface="MS PGothic" charset="-128"/>
            </a:endParaRPr>
          </a:p>
        </p:txBody>
      </p:sp>
      <p:sp>
        <p:nvSpPr>
          <p:cNvPr id="16388" name="Oval 5"/>
          <p:cNvSpPr>
            <a:spLocks noChangeArrowheads="1"/>
          </p:cNvSpPr>
          <p:nvPr/>
        </p:nvSpPr>
        <p:spPr bwMode="auto">
          <a:xfrm>
            <a:off x="7086600" y="5029200"/>
            <a:ext cx="1484313" cy="730250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FF0000"/>
              </a:solidFill>
              <a:latin typeface="Times New Roman" charset="0"/>
            </a:endParaRPr>
          </a:p>
        </p:txBody>
      </p:sp>
      <p:grpSp>
        <p:nvGrpSpPr>
          <p:cNvPr id="16389" name="Group 1"/>
          <p:cNvGrpSpPr>
            <a:grpSpLocks/>
          </p:cNvGrpSpPr>
          <p:nvPr/>
        </p:nvGrpSpPr>
        <p:grpSpPr bwMode="auto">
          <a:xfrm>
            <a:off x="6096000" y="4191000"/>
            <a:ext cx="2886075" cy="2438400"/>
            <a:chOff x="5181600" y="3641725"/>
            <a:chExt cx="3800475" cy="2987675"/>
          </a:xfrm>
        </p:grpSpPr>
        <p:sp>
          <p:nvSpPr>
            <p:cNvPr id="16391" name="Rectangle 6"/>
            <p:cNvSpPr>
              <a:spLocks noChangeArrowheads="1"/>
            </p:cNvSpPr>
            <p:nvPr/>
          </p:nvSpPr>
          <p:spPr bwMode="auto">
            <a:xfrm>
              <a:off x="5181600" y="3641725"/>
              <a:ext cx="3798887" cy="2987675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392" name="Line 7"/>
            <p:cNvSpPr>
              <a:spLocks noChangeShapeType="1"/>
            </p:cNvSpPr>
            <p:nvPr/>
          </p:nvSpPr>
          <p:spPr bwMode="auto">
            <a:xfrm>
              <a:off x="5683313" y="3641725"/>
              <a:ext cx="3297174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3" name="Freeform 8"/>
            <p:cNvSpPr>
              <a:spLocks/>
            </p:cNvSpPr>
            <p:nvPr/>
          </p:nvSpPr>
          <p:spPr bwMode="auto">
            <a:xfrm>
              <a:off x="5683313" y="3641725"/>
              <a:ext cx="3297174" cy="2987675"/>
            </a:xfrm>
            <a:custGeom>
              <a:avLst/>
              <a:gdLst>
                <a:gd name="T0" fmla="*/ 0 w 435"/>
                <a:gd name="T1" fmla="*/ 2147483647 h 343"/>
                <a:gd name="T2" fmla="*/ 2147483647 w 435"/>
                <a:gd name="T3" fmla="*/ 2147483647 h 343"/>
                <a:gd name="T4" fmla="*/ 2147483647 w 435"/>
                <a:gd name="T5" fmla="*/ 0 h 343"/>
                <a:gd name="T6" fmla="*/ 0 60000 65536"/>
                <a:gd name="T7" fmla="*/ 0 60000 65536"/>
                <a:gd name="T8" fmla="*/ 0 60000 65536"/>
                <a:gd name="T9" fmla="*/ 0 w 435"/>
                <a:gd name="T10" fmla="*/ 0 h 343"/>
                <a:gd name="T11" fmla="*/ 435 w 435"/>
                <a:gd name="T12" fmla="*/ 343 h 3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43">
                  <a:moveTo>
                    <a:pt x="0" y="343"/>
                  </a:moveTo>
                  <a:lnTo>
                    <a:pt x="435" y="343"/>
                  </a:lnTo>
                  <a:lnTo>
                    <a:pt x="43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4" name="Line 15"/>
            <p:cNvSpPr>
              <a:spLocks noChangeShapeType="1"/>
            </p:cNvSpPr>
            <p:nvPr/>
          </p:nvSpPr>
          <p:spPr bwMode="auto">
            <a:xfrm flipV="1">
              <a:off x="5722937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5" name="Line 16"/>
            <p:cNvSpPr>
              <a:spLocks noChangeShapeType="1"/>
            </p:cNvSpPr>
            <p:nvPr/>
          </p:nvSpPr>
          <p:spPr bwMode="auto">
            <a:xfrm>
              <a:off x="5722937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6" name="Line 18"/>
            <p:cNvSpPr>
              <a:spLocks noChangeShapeType="1"/>
            </p:cNvSpPr>
            <p:nvPr/>
          </p:nvSpPr>
          <p:spPr bwMode="auto">
            <a:xfrm flipV="1">
              <a:off x="6264275" y="6584950"/>
              <a:ext cx="1587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6264275" y="3641725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8" name="Line 21"/>
            <p:cNvSpPr>
              <a:spLocks noChangeShapeType="1"/>
            </p:cNvSpPr>
            <p:nvPr/>
          </p:nvSpPr>
          <p:spPr bwMode="auto">
            <a:xfrm flipV="1">
              <a:off x="6805612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9" name="Line 22"/>
            <p:cNvSpPr>
              <a:spLocks noChangeShapeType="1"/>
            </p:cNvSpPr>
            <p:nvPr/>
          </p:nvSpPr>
          <p:spPr bwMode="auto">
            <a:xfrm>
              <a:off x="6805612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0" name="Line 24"/>
            <p:cNvSpPr>
              <a:spLocks noChangeShapeType="1"/>
            </p:cNvSpPr>
            <p:nvPr/>
          </p:nvSpPr>
          <p:spPr bwMode="auto">
            <a:xfrm flipV="1">
              <a:off x="7356475" y="6584950"/>
              <a:ext cx="1587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1" name="Line 25"/>
            <p:cNvSpPr>
              <a:spLocks noChangeShapeType="1"/>
            </p:cNvSpPr>
            <p:nvPr/>
          </p:nvSpPr>
          <p:spPr bwMode="auto">
            <a:xfrm>
              <a:off x="7356475" y="3641725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2" name="Line 27"/>
            <p:cNvSpPr>
              <a:spLocks noChangeShapeType="1"/>
            </p:cNvSpPr>
            <p:nvPr/>
          </p:nvSpPr>
          <p:spPr bwMode="auto">
            <a:xfrm flipV="1">
              <a:off x="7897812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3" name="Line 28"/>
            <p:cNvSpPr>
              <a:spLocks noChangeShapeType="1"/>
            </p:cNvSpPr>
            <p:nvPr/>
          </p:nvSpPr>
          <p:spPr bwMode="auto">
            <a:xfrm>
              <a:off x="7897812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4" name="Line 30"/>
            <p:cNvSpPr>
              <a:spLocks noChangeShapeType="1"/>
            </p:cNvSpPr>
            <p:nvPr/>
          </p:nvSpPr>
          <p:spPr bwMode="auto">
            <a:xfrm flipV="1">
              <a:off x="8431212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5" name="Line 31"/>
            <p:cNvSpPr>
              <a:spLocks noChangeShapeType="1"/>
            </p:cNvSpPr>
            <p:nvPr/>
          </p:nvSpPr>
          <p:spPr bwMode="auto">
            <a:xfrm>
              <a:off x="8431212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6" name="Line 33"/>
            <p:cNvSpPr>
              <a:spLocks noChangeShapeType="1"/>
            </p:cNvSpPr>
            <p:nvPr/>
          </p:nvSpPr>
          <p:spPr bwMode="auto">
            <a:xfrm flipV="1">
              <a:off x="8980487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7" name="Line 34"/>
            <p:cNvSpPr>
              <a:spLocks noChangeShapeType="1"/>
            </p:cNvSpPr>
            <p:nvPr/>
          </p:nvSpPr>
          <p:spPr bwMode="auto">
            <a:xfrm>
              <a:off x="8980487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8" name="Line 40"/>
            <p:cNvSpPr>
              <a:spLocks noChangeShapeType="1"/>
            </p:cNvSpPr>
            <p:nvPr/>
          </p:nvSpPr>
          <p:spPr bwMode="auto">
            <a:xfrm flipH="1">
              <a:off x="8945562" y="619283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9" name="Line 43"/>
            <p:cNvSpPr>
              <a:spLocks noChangeShapeType="1"/>
            </p:cNvSpPr>
            <p:nvPr/>
          </p:nvSpPr>
          <p:spPr bwMode="auto">
            <a:xfrm flipH="1">
              <a:off x="8945562" y="57673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0" name="Line 46"/>
            <p:cNvSpPr>
              <a:spLocks noChangeShapeType="1"/>
            </p:cNvSpPr>
            <p:nvPr/>
          </p:nvSpPr>
          <p:spPr bwMode="auto">
            <a:xfrm flipH="1">
              <a:off x="8945562" y="53482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1" name="Line 49"/>
            <p:cNvSpPr>
              <a:spLocks noChangeShapeType="1"/>
            </p:cNvSpPr>
            <p:nvPr/>
          </p:nvSpPr>
          <p:spPr bwMode="auto">
            <a:xfrm flipH="1">
              <a:off x="8945562" y="491331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2" name="Line 52"/>
            <p:cNvSpPr>
              <a:spLocks noChangeShapeType="1"/>
            </p:cNvSpPr>
            <p:nvPr/>
          </p:nvSpPr>
          <p:spPr bwMode="auto">
            <a:xfrm flipH="1">
              <a:off x="8945562" y="4495800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3" name="Line 55"/>
            <p:cNvSpPr>
              <a:spLocks noChangeShapeType="1"/>
            </p:cNvSpPr>
            <p:nvPr/>
          </p:nvSpPr>
          <p:spPr bwMode="auto">
            <a:xfrm flipH="1">
              <a:off x="8945562" y="406876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4" name="Line 58"/>
            <p:cNvSpPr>
              <a:spLocks noChangeShapeType="1"/>
            </p:cNvSpPr>
            <p:nvPr/>
          </p:nvSpPr>
          <p:spPr bwMode="auto">
            <a:xfrm flipH="1">
              <a:off x="8945562" y="3641725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5" name="Line 60"/>
            <p:cNvSpPr>
              <a:spLocks noChangeShapeType="1"/>
            </p:cNvSpPr>
            <p:nvPr/>
          </p:nvSpPr>
          <p:spPr bwMode="auto">
            <a:xfrm>
              <a:off x="5683313" y="3641725"/>
              <a:ext cx="3297174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6" name="Freeform 61"/>
            <p:cNvSpPr>
              <a:spLocks/>
            </p:cNvSpPr>
            <p:nvPr/>
          </p:nvSpPr>
          <p:spPr bwMode="auto">
            <a:xfrm>
              <a:off x="5683313" y="3641725"/>
              <a:ext cx="3297174" cy="2987675"/>
            </a:xfrm>
            <a:custGeom>
              <a:avLst/>
              <a:gdLst>
                <a:gd name="T0" fmla="*/ 0 w 435"/>
                <a:gd name="T1" fmla="*/ 2147483647 h 343"/>
                <a:gd name="T2" fmla="*/ 2147483647 w 435"/>
                <a:gd name="T3" fmla="*/ 2147483647 h 343"/>
                <a:gd name="T4" fmla="*/ 2147483647 w 435"/>
                <a:gd name="T5" fmla="*/ 0 h 343"/>
                <a:gd name="T6" fmla="*/ 0 60000 65536"/>
                <a:gd name="T7" fmla="*/ 0 60000 65536"/>
                <a:gd name="T8" fmla="*/ 0 60000 65536"/>
                <a:gd name="T9" fmla="*/ 0 w 435"/>
                <a:gd name="T10" fmla="*/ 0 h 343"/>
                <a:gd name="T11" fmla="*/ 435 w 435"/>
                <a:gd name="T12" fmla="*/ 343 h 3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43">
                  <a:moveTo>
                    <a:pt x="0" y="343"/>
                  </a:moveTo>
                  <a:lnTo>
                    <a:pt x="435" y="343"/>
                  </a:lnTo>
                  <a:lnTo>
                    <a:pt x="43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7" name="Line 62"/>
            <p:cNvSpPr>
              <a:spLocks noChangeShapeType="1"/>
            </p:cNvSpPr>
            <p:nvPr/>
          </p:nvSpPr>
          <p:spPr bwMode="auto">
            <a:xfrm flipV="1">
              <a:off x="5730845" y="3641725"/>
              <a:ext cx="1587" cy="2987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8" name="Oval 112"/>
            <p:cNvSpPr>
              <a:spLocks noChangeArrowheads="1"/>
            </p:cNvSpPr>
            <p:nvPr/>
          </p:nvSpPr>
          <p:spPr bwMode="auto">
            <a:xfrm>
              <a:off x="7443787" y="590550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19" name="Oval 113"/>
            <p:cNvSpPr>
              <a:spLocks noChangeArrowheads="1"/>
            </p:cNvSpPr>
            <p:nvPr/>
          </p:nvSpPr>
          <p:spPr bwMode="auto">
            <a:xfrm>
              <a:off x="7373937" y="5334000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0" name="Oval 114"/>
            <p:cNvSpPr>
              <a:spLocks noChangeArrowheads="1"/>
            </p:cNvSpPr>
            <p:nvPr/>
          </p:nvSpPr>
          <p:spPr bwMode="auto">
            <a:xfrm>
              <a:off x="7164387" y="4811713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1" name="Oval 115"/>
            <p:cNvSpPr>
              <a:spLocks noChangeArrowheads="1"/>
            </p:cNvSpPr>
            <p:nvPr/>
          </p:nvSpPr>
          <p:spPr bwMode="auto">
            <a:xfrm>
              <a:off x="7602537" y="4648200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2" name="Oval 116"/>
            <p:cNvSpPr>
              <a:spLocks noChangeArrowheads="1"/>
            </p:cNvSpPr>
            <p:nvPr/>
          </p:nvSpPr>
          <p:spPr bwMode="auto">
            <a:xfrm>
              <a:off x="7566024" y="5130800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3" name="Oval 117"/>
            <p:cNvSpPr>
              <a:spLocks noChangeArrowheads="1"/>
            </p:cNvSpPr>
            <p:nvPr/>
          </p:nvSpPr>
          <p:spPr bwMode="auto">
            <a:xfrm>
              <a:off x="7443787" y="5418138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4" name="Oval 118"/>
            <p:cNvSpPr>
              <a:spLocks noChangeArrowheads="1"/>
            </p:cNvSpPr>
            <p:nvPr/>
          </p:nvSpPr>
          <p:spPr bwMode="auto">
            <a:xfrm>
              <a:off x="7783512" y="4891088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5" name="Oval 119"/>
            <p:cNvSpPr>
              <a:spLocks noChangeArrowheads="1"/>
            </p:cNvSpPr>
            <p:nvPr/>
          </p:nvSpPr>
          <p:spPr bwMode="auto">
            <a:xfrm>
              <a:off x="7426324" y="4983163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6" name="Oval 120"/>
            <p:cNvSpPr>
              <a:spLocks noChangeArrowheads="1"/>
            </p:cNvSpPr>
            <p:nvPr/>
          </p:nvSpPr>
          <p:spPr bwMode="auto">
            <a:xfrm>
              <a:off x="7331074" y="6096000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7" name="Oval 121"/>
            <p:cNvSpPr>
              <a:spLocks noChangeArrowheads="1"/>
            </p:cNvSpPr>
            <p:nvPr/>
          </p:nvSpPr>
          <p:spPr bwMode="auto">
            <a:xfrm>
              <a:off x="7373937" y="5029200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8" name="Oval 122"/>
            <p:cNvSpPr>
              <a:spLocks noChangeArrowheads="1"/>
            </p:cNvSpPr>
            <p:nvPr/>
          </p:nvSpPr>
          <p:spPr bwMode="auto">
            <a:xfrm>
              <a:off x="7050087" y="4629150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9" name="Oval 123"/>
            <p:cNvSpPr>
              <a:spLocks noChangeArrowheads="1"/>
            </p:cNvSpPr>
            <p:nvPr/>
          </p:nvSpPr>
          <p:spPr bwMode="auto">
            <a:xfrm>
              <a:off x="7451724" y="516572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0" name="Oval 124"/>
            <p:cNvSpPr>
              <a:spLocks noChangeArrowheads="1"/>
            </p:cNvSpPr>
            <p:nvPr/>
          </p:nvSpPr>
          <p:spPr bwMode="auto">
            <a:xfrm>
              <a:off x="7254874" y="577215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1" name="Oval 125"/>
            <p:cNvSpPr>
              <a:spLocks noChangeArrowheads="1"/>
            </p:cNvSpPr>
            <p:nvPr/>
          </p:nvSpPr>
          <p:spPr bwMode="auto">
            <a:xfrm>
              <a:off x="7373937" y="4573588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2" name="Oval 126"/>
            <p:cNvSpPr>
              <a:spLocks noChangeArrowheads="1"/>
            </p:cNvSpPr>
            <p:nvPr/>
          </p:nvSpPr>
          <p:spPr bwMode="auto">
            <a:xfrm>
              <a:off x="7297737" y="5562600"/>
              <a:ext cx="112713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3" name="Oval 127"/>
            <p:cNvSpPr>
              <a:spLocks noChangeArrowheads="1"/>
            </p:cNvSpPr>
            <p:nvPr/>
          </p:nvSpPr>
          <p:spPr bwMode="auto">
            <a:xfrm>
              <a:off x="7416800" y="4811713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4" name="Oval 128"/>
            <p:cNvSpPr>
              <a:spLocks noChangeArrowheads="1"/>
            </p:cNvSpPr>
            <p:nvPr/>
          </p:nvSpPr>
          <p:spPr bwMode="auto">
            <a:xfrm>
              <a:off x="7539037" y="4398963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5" name="Oval 129"/>
            <p:cNvSpPr>
              <a:spLocks noChangeArrowheads="1"/>
            </p:cNvSpPr>
            <p:nvPr/>
          </p:nvSpPr>
          <p:spPr bwMode="auto">
            <a:xfrm>
              <a:off x="6459537" y="5105400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6" name="Oval 130"/>
            <p:cNvSpPr>
              <a:spLocks noChangeArrowheads="1"/>
            </p:cNvSpPr>
            <p:nvPr/>
          </p:nvSpPr>
          <p:spPr bwMode="auto">
            <a:xfrm>
              <a:off x="8288337" y="5257800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7" name="Oval 131"/>
            <p:cNvSpPr>
              <a:spLocks noChangeArrowheads="1"/>
            </p:cNvSpPr>
            <p:nvPr/>
          </p:nvSpPr>
          <p:spPr bwMode="auto">
            <a:xfrm>
              <a:off x="7381874" y="500062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8" name="Oval 132"/>
            <p:cNvSpPr>
              <a:spLocks noChangeArrowheads="1"/>
            </p:cNvSpPr>
            <p:nvPr/>
          </p:nvSpPr>
          <p:spPr bwMode="auto">
            <a:xfrm>
              <a:off x="7559674" y="4629150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9" name="Oval 133"/>
            <p:cNvSpPr>
              <a:spLocks noChangeArrowheads="1"/>
            </p:cNvSpPr>
            <p:nvPr/>
          </p:nvSpPr>
          <p:spPr bwMode="auto">
            <a:xfrm>
              <a:off x="7407274" y="396240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0" name="Oval 134"/>
            <p:cNvSpPr>
              <a:spLocks noChangeArrowheads="1"/>
            </p:cNvSpPr>
            <p:nvPr/>
          </p:nvSpPr>
          <p:spPr bwMode="auto">
            <a:xfrm>
              <a:off x="7483474" y="417195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1" name="Oval 135"/>
            <p:cNvSpPr>
              <a:spLocks noChangeArrowheads="1"/>
            </p:cNvSpPr>
            <p:nvPr/>
          </p:nvSpPr>
          <p:spPr bwMode="auto">
            <a:xfrm>
              <a:off x="6611937" y="4648200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2" name="Oval 136"/>
            <p:cNvSpPr>
              <a:spLocks noChangeArrowheads="1"/>
            </p:cNvSpPr>
            <p:nvPr/>
          </p:nvSpPr>
          <p:spPr bwMode="auto">
            <a:xfrm>
              <a:off x="7559674" y="5791200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3" name="Oval 137"/>
            <p:cNvSpPr>
              <a:spLocks noChangeArrowheads="1"/>
            </p:cNvSpPr>
            <p:nvPr/>
          </p:nvSpPr>
          <p:spPr bwMode="auto">
            <a:xfrm>
              <a:off x="6919912" y="4933950"/>
              <a:ext cx="112713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4" name="Oval 138"/>
            <p:cNvSpPr>
              <a:spLocks noChangeArrowheads="1"/>
            </p:cNvSpPr>
            <p:nvPr/>
          </p:nvSpPr>
          <p:spPr bwMode="auto">
            <a:xfrm>
              <a:off x="8212137" y="5029200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5" name="Oval 139"/>
            <p:cNvSpPr>
              <a:spLocks noChangeArrowheads="1"/>
            </p:cNvSpPr>
            <p:nvPr/>
          </p:nvSpPr>
          <p:spPr bwMode="auto">
            <a:xfrm>
              <a:off x="6688137" y="5105400"/>
              <a:ext cx="112712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6" name="Oval 140"/>
            <p:cNvSpPr>
              <a:spLocks noChangeArrowheads="1"/>
            </p:cNvSpPr>
            <p:nvPr/>
          </p:nvSpPr>
          <p:spPr bwMode="auto">
            <a:xfrm>
              <a:off x="6964362" y="525780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7" name="Oval 141"/>
            <p:cNvSpPr>
              <a:spLocks noChangeArrowheads="1"/>
            </p:cNvSpPr>
            <p:nvPr/>
          </p:nvSpPr>
          <p:spPr bwMode="auto">
            <a:xfrm>
              <a:off x="7254874" y="5162550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8" name="Oval 142"/>
            <p:cNvSpPr>
              <a:spLocks noChangeArrowheads="1"/>
            </p:cNvSpPr>
            <p:nvPr/>
          </p:nvSpPr>
          <p:spPr bwMode="auto">
            <a:xfrm>
              <a:off x="7450137" y="4343400"/>
              <a:ext cx="104775" cy="1031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9" name="Oval 143"/>
            <p:cNvSpPr>
              <a:spLocks noChangeArrowheads="1"/>
            </p:cNvSpPr>
            <p:nvPr/>
          </p:nvSpPr>
          <p:spPr bwMode="auto">
            <a:xfrm>
              <a:off x="7907337" y="5334000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0" name="Oval 144"/>
            <p:cNvSpPr>
              <a:spLocks noChangeArrowheads="1"/>
            </p:cNvSpPr>
            <p:nvPr/>
          </p:nvSpPr>
          <p:spPr bwMode="auto">
            <a:xfrm>
              <a:off x="7269162" y="4673600"/>
              <a:ext cx="112713" cy="1031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1" name="Oval 145"/>
            <p:cNvSpPr>
              <a:spLocks noChangeArrowheads="1"/>
            </p:cNvSpPr>
            <p:nvPr/>
          </p:nvSpPr>
          <p:spPr bwMode="auto">
            <a:xfrm>
              <a:off x="7254874" y="4324350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2" name="Oval 146"/>
            <p:cNvSpPr>
              <a:spLocks noChangeArrowheads="1"/>
            </p:cNvSpPr>
            <p:nvPr/>
          </p:nvSpPr>
          <p:spPr bwMode="auto">
            <a:xfrm>
              <a:off x="7407274" y="434340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3" name="Oval 147"/>
            <p:cNvSpPr>
              <a:spLocks noChangeArrowheads="1"/>
            </p:cNvSpPr>
            <p:nvPr/>
          </p:nvSpPr>
          <p:spPr bwMode="auto">
            <a:xfrm>
              <a:off x="7754937" y="5181600"/>
              <a:ext cx="112712" cy="1031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4" name="Oval 148"/>
            <p:cNvSpPr>
              <a:spLocks noChangeArrowheads="1"/>
            </p:cNvSpPr>
            <p:nvPr/>
          </p:nvSpPr>
          <p:spPr bwMode="auto">
            <a:xfrm>
              <a:off x="7086516" y="5410200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5" name="Oval 149"/>
            <p:cNvSpPr>
              <a:spLocks noChangeArrowheads="1"/>
            </p:cNvSpPr>
            <p:nvPr/>
          </p:nvSpPr>
          <p:spPr bwMode="auto">
            <a:xfrm>
              <a:off x="7531099" y="5495925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6" name="Oval 150"/>
            <p:cNvSpPr>
              <a:spLocks noChangeArrowheads="1"/>
            </p:cNvSpPr>
            <p:nvPr/>
          </p:nvSpPr>
          <p:spPr bwMode="auto">
            <a:xfrm>
              <a:off x="7137400" y="5091113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7" name="Oval 151"/>
            <p:cNvSpPr>
              <a:spLocks noChangeArrowheads="1"/>
            </p:cNvSpPr>
            <p:nvPr/>
          </p:nvSpPr>
          <p:spPr bwMode="auto">
            <a:xfrm>
              <a:off x="6688137" y="4876800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8" name="Oval 152"/>
            <p:cNvSpPr>
              <a:spLocks noChangeArrowheads="1"/>
            </p:cNvSpPr>
            <p:nvPr/>
          </p:nvSpPr>
          <p:spPr bwMode="auto">
            <a:xfrm>
              <a:off x="6764337" y="5410200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9" name="Oval 153"/>
            <p:cNvSpPr>
              <a:spLocks noChangeArrowheads="1"/>
            </p:cNvSpPr>
            <p:nvPr/>
          </p:nvSpPr>
          <p:spPr bwMode="auto">
            <a:xfrm>
              <a:off x="7346949" y="5400675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60" name="Oval 154"/>
            <p:cNvSpPr>
              <a:spLocks noChangeArrowheads="1"/>
            </p:cNvSpPr>
            <p:nvPr/>
          </p:nvSpPr>
          <p:spPr bwMode="auto">
            <a:xfrm>
              <a:off x="7548562" y="5073650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61" name="Oval 155"/>
            <p:cNvSpPr>
              <a:spLocks noChangeArrowheads="1"/>
            </p:cNvSpPr>
            <p:nvPr/>
          </p:nvSpPr>
          <p:spPr bwMode="auto">
            <a:xfrm>
              <a:off x="7329487" y="4826000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62" name="Oval 156"/>
            <p:cNvSpPr>
              <a:spLocks noChangeArrowheads="1"/>
            </p:cNvSpPr>
            <p:nvPr/>
          </p:nvSpPr>
          <p:spPr bwMode="auto">
            <a:xfrm>
              <a:off x="7827962" y="4611688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63" name="Oval 157"/>
            <p:cNvSpPr>
              <a:spLocks noChangeArrowheads="1"/>
            </p:cNvSpPr>
            <p:nvPr/>
          </p:nvSpPr>
          <p:spPr bwMode="auto">
            <a:xfrm>
              <a:off x="8045450" y="469900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64" name="Oval 158"/>
            <p:cNvSpPr>
              <a:spLocks noChangeArrowheads="1"/>
            </p:cNvSpPr>
            <p:nvPr/>
          </p:nvSpPr>
          <p:spPr bwMode="auto">
            <a:xfrm>
              <a:off x="7993062" y="5056188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65" name="Oval 159"/>
            <p:cNvSpPr>
              <a:spLocks noChangeArrowheads="1"/>
            </p:cNvSpPr>
            <p:nvPr/>
          </p:nvSpPr>
          <p:spPr bwMode="auto">
            <a:xfrm>
              <a:off x="7461249" y="5053013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66" name="Oval 160"/>
            <p:cNvSpPr>
              <a:spLocks noChangeArrowheads="1"/>
            </p:cNvSpPr>
            <p:nvPr/>
          </p:nvSpPr>
          <p:spPr bwMode="auto">
            <a:xfrm>
              <a:off x="7626350" y="5386388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</p:grpSp>
      <p:sp>
        <p:nvSpPr>
          <p:cNvPr id="16390" name="Oval 113"/>
          <p:cNvSpPr>
            <a:spLocks noChangeArrowheads="1"/>
          </p:cNvSpPr>
          <p:nvPr/>
        </p:nvSpPr>
        <p:spPr bwMode="auto">
          <a:xfrm rot="-5213513">
            <a:off x="6789738" y="5113338"/>
            <a:ext cx="2112962" cy="442912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FF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246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Multivariate Gaussian models</a:t>
            </a:r>
          </a:p>
        </p:txBody>
      </p:sp>
      <p:pic>
        <p:nvPicPr>
          <p:cNvPr id="17411" name="Picture 5" descr="C:\Documents and Settings\ihler\Desktop\CS274a_Lectures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66875"/>
            <a:ext cx="822483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 Box 6"/>
          <p:cNvSpPr txBox="1">
            <a:spLocks noChangeArrowheads="1"/>
          </p:cNvSpPr>
          <p:nvPr/>
        </p:nvSpPr>
        <p:spPr bwMode="auto">
          <a:xfrm>
            <a:off x="5562600" y="5530532"/>
            <a:ext cx="314007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latin typeface="Times New Roman" charset="0"/>
              </a:rPr>
              <a:t>We</a:t>
            </a:r>
            <a:r>
              <a:rPr lang="ja-JP" altLang="en-US" sz="1800" dirty="0">
                <a:latin typeface="Times New Roman" charset="0"/>
              </a:rPr>
              <a:t>’</a:t>
            </a:r>
            <a:r>
              <a:rPr lang="en-US" altLang="ja-JP" sz="1800" dirty="0" err="1">
                <a:latin typeface="Times New Roman" charset="0"/>
              </a:rPr>
              <a:t>ll</a:t>
            </a:r>
            <a:r>
              <a:rPr lang="en-US" altLang="ja-JP" sz="1800" dirty="0">
                <a:latin typeface="Times New Roman" charset="0"/>
              </a:rPr>
              <a:t> model each cluster using one of these Gaussian </a:t>
            </a:r>
            <a:r>
              <a:rPr lang="ja-JP" altLang="en-US" sz="1800" dirty="0">
                <a:latin typeface="Times New Roman" charset="0"/>
              </a:rPr>
              <a:t>“</a:t>
            </a:r>
            <a:r>
              <a:rPr lang="en-US" altLang="ja-JP" sz="1800" dirty="0">
                <a:latin typeface="Times New Roman" charset="0"/>
              </a:rPr>
              <a:t>bells</a:t>
            </a:r>
            <a:r>
              <a:rPr lang="ja-JP" altLang="en-US" sz="1800" dirty="0">
                <a:latin typeface="Times New Roman" charset="0"/>
              </a:rPr>
              <a:t>”</a:t>
            </a:r>
            <a:r>
              <a:rPr lang="en-US" altLang="ja-JP" sz="1800" dirty="0">
                <a:latin typeface="Times New Roman" charset="0"/>
              </a:rPr>
              <a:t>…</a:t>
            </a:r>
            <a:endParaRPr lang="en-US" altLang="en-US" sz="1800" dirty="0">
              <a:latin typeface="Times New Roman" charset="0"/>
            </a:endParaRPr>
          </a:p>
        </p:txBody>
      </p:sp>
      <p:grpSp>
        <p:nvGrpSpPr>
          <p:cNvPr id="17413" name="Group 1"/>
          <p:cNvGrpSpPr>
            <a:grpSpLocks/>
          </p:cNvGrpSpPr>
          <p:nvPr/>
        </p:nvGrpSpPr>
        <p:grpSpPr bwMode="auto">
          <a:xfrm>
            <a:off x="609600" y="3170237"/>
            <a:ext cx="4000500" cy="3230563"/>
            <a:chOff x="609600" y="3048000"/>
            <a:chExt cx="4000500" cy="3230563"/>
          </a:xfrm>
        </p:grpSpPr>
        <p:sp>
          <p:nvSpPr>
            <p:cNvPr id="17416" name="Oval 6"/>
            <p:cNvSpPr>
              <a:spLocks noChangeArrowheads="1"/>
            </p:cNvSpPr>
            <p:nvPr/>
          </p:nvSpPr>
          <p:spPr bwMode="auto">
            <a:xfrm rot="-2443925">
              <a:off x="1416050" y="3800475"/>
              <a:ext cx="2297113" cy="1435100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17" name="Rectangle 6"/>
            <p:cNvSpPr>
              <a:spLocks noChangeArrowheads="1"/>
            </p:cNvSpPr>
            <p:nvPr/>
          </p:nvSpPr>
          <p:spPr bwMode="auto">
            <a:xfrm>
              <a:off x="722313" y="3108325"/>
              <a:ext cx="3798887" cy="2987675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18" name="Line 7"/>
            <p:cNvSpPr>
              <a:spLocks noChangeShapeType="1"/>
            </p:cNvSpPr>
            <p:nvPr/>
          </p:nvSpPr>
          <p:spPr bwMode="auto">
            <a:xfrm>
              <a:off x="722313" y="3108325"/>
              <a:ext cx="3798887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9" name="Freeform 8"/>
            <p:cNvSpPr>
              <a:spLocks/>
            </p:cNvSpPr>
            <p:nvPr/>
          </p:nvSpPr>
          <p:spPr bwMode="auto">
            <a:xfrm>
              <a:off x="722313" y="3108325"/>
              <a:ext cx="3798887" cy="2987675"/>
            </a:xfrm>
            <a:custGeom>
              <a:avLst/>
              <a:gdLst>
                <a:gd name="T0" fmla="*/ 0 w 435"/>
                <a:gd name="T1" fmla="*/ 2147483647 h 343"/>
                <a:gd name="T2" fmla="*/ 2147483647 w 435"/>
                <a:gd name="T3" fmla="*/ 2147483647 h 343"/>
                <a:gd name="T4" fmla="*/ 2147483647 w 435"/>
                <a:gd name="T5" fmla="*/ 0 h 343"/>
                <a:gd name="T6" fmla="*/ 0 60000 65536"/>
                <a:gd name="T7" fmla="*/ 0 60000 65536"/>
                <a:gd name="T8" fmla="*/ 0 60000 65536"/>
                <a:gd name="T9" fmla="*/ 0 w 435"/>
                <a:gd name="T10" fmla="*/ 0 h 343"/>
                <a:gd name="T11" fmla="*/ 435 w 435"/>
                <a:gd name="T12" fmla="*/ 343 h 3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43">
                  <a:moveTo>
                    <a:pt x="0" y="343"/>
                  </a:moveTo>
                  <a:lnTo>
                    <a:pt x="435" y="343"/>
                  </a:lnTo>
                  <a:lnTo>
                    <a:pt x="43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0" name="Line 9"/>
            <p:cNvSpPr>
              <a:spLocks noChangeShapeType="1"/>
            </p:cNvSpPr>
            <p:nvPr/>
          </p:nvSpPr>
          <p:spPr bwMode="auto">
            <a:xfrm flipV="1">
              <a:off x="722313" y="3108325"/>
              <a:ext cx="1587" cy="2987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1" name="Line 10"/>
            <p:cNvSpPr>
              <a:spLocks noChangeShapeType="1"/>
            </p:cNvSpPr>
            <p:nvPr/>
          </p:nvSpPr>
          <p:spPr bwMode="auto">
            <a:xfrm>
              <a:off x="722313" y="6096000"/>
              <a:ext cx="3798887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2" name="Line 11"/>
            <p:cNvSpPr>
              <a:spLocks noChangeShapeType="1"/>
            </p:cNvSpPr>
            <p:nvPr/>
          </p:nvSpPr>
          <p:spPr bwMode="auto">
            <a:xfrm flipV="1">
              <a:off x="722313" y="3108325"/>
              <a:ext cx="1587" cy="2987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3" name="Line 12"/>
            <p:cNvSpPr>
              <a:spLocks noChangeShapeType="1"/>
            </p:cNvSpPr>
            <p:nvPr/>
          </p:nvSpPr>
          <p:spPr bwMode="auto">
            <a:xfrm flipV="1">
              <a:off x="722313" y="6051550"/>
              <a:ext cx="1587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4" name="Line 13"/>
            <p:cNvSpPr>
              <a:spLocks noChangeShapeType="1"/>
            </p:cNvSpPr>
            <p:nvPr/>
          </p:nvSpPr>
          <p:spPr bwMode="auto">
            <a:xfrm>
              <a:off x="722313" y="3108325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5" name="Rectangle 14"/>
            <p:cNvSpPr>
              <a:spLocks noChangeArrowheads="1"/>
            </p:cNvSpPr>
            <p:nvPr/>
          </p:nvSpPr>
          <p:spPr bwMode="auto">
            <a:xfrm>
              <a:off x="661988" y="6113463"/>
              <a:ext cx="149225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-2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26" name="Line 15"/>
            <p:cNvSpPr>
              <a:spLocks noChangeShapeType="1"/>
            </p:cNvSpPr>
            <p:nvPr/>
          </p:nvSpPr>
          <p:spPr bwMode="auto">
            <a:xfrm flipV="1">
              <a:off x="1263650" y="60515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7" name="Line 16"/>
            <p:cNvSpPr>
              <a:spLocks noChangeShapeType="1"/>
            </p:cNvSpPr>
            <p:nvPr/>
          </p:nvSpPr>
          <p:spPr bwMode="auto">
            <a:xfrm>
              <a:off x="1263650" y="31083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8" name="Rectangle 17"/>
            <p:cNvSpPr>
              <a:spLocks noChangeArrowheads="1"/>
            </p:cNvSpPr>
            <p:nvPr/>
          </p:nvSpPr>
          <p:spPr bwMode="auto">
            <a:xfrm>
              <a:off x="1211263" y="6113463"/>
              <a:ext cx="149225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-1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29" name="Line 18"/>
            <p:cNvSpPr>
              <a:spLocks noChangeShapeType="1"/>
            </p:cNvSpPr>
            <p:nvPr/>
          </p:nvSpPr>
          <p:spPr bwMode="auto">
            <a:xfrm flipV="1">
              <a:off x="1804988" y="6051550"/>
              <a:ext cx="1587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0" name="Line 19"/>
            <p:cNvSpPr>
              <a:spLocks noChangeShapeType="1"/>
            </p:cNvSpPr>
            <p:nvPr/>
          </p:nvSpPr>
          <p:spPr bwMode="auto">
            <a:xfrm>
              <a:off x="1804988" y="3108325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1" name="Rectangle 20"/>
            <p:cNvSpPr>
              <a:spLocks noChangeArrowheads="1"/>
            </p:cNvSpPr>
            <p:nvPr/>
          </p:nvSpPr>
          <p:spPr bwMode="auto">
            <a:xfrm>
              <a:off x="1787525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32" name="Line 21"/>
            <p:cNvSpPr>
              <a:spLocks noChangeShapeType="1"/>
            </p:cNvSpPr>
            <p:nvPr/>
          </p:nvSpPr>
          <p:spPr bwMode="auto">
            <a:xfrm flipV="1">
              <a:off x="2346325" y="60515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3" name="Line 22"/>
            <p:cNvSpPr>
              <a:spLocks noChangeShapeType="1"/>
            </p:cNvSpPr>
            <p:nvPr/>
          </p:nvSpPr>
          <p:spPr bwMode="auto">
            <a:xfrm>
              <a:off x="2346325" y="31083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4" name="Rectangle 23"/>
            <p:cNvSpPr>
              <a:spLocks noChangeArrowheads="1"/>
            </p:cNvSpPr>
            <p:nvPr/>
          </p:nvSpPr>
          <p:spPr bwMode="auto">
            <a:xfrm>
              <a:off x="2320925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1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35" name="Line 24"/>
            <p:cNvSpPr>
              <a:spLocks noChangeShapeType="1"/>
            </p:cNvSpPr>
            <p:nvPr/>
          </p:nvSpPr>
          <p:spPr bwMode="auto">
            <a:xfrm flipV="1">
              <a:off x="2897188" y="6051550"/>
              <a:ext cx="1587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6" name="Line 25"/>
            <p:cNvSpPr>
              <a:spLocks noChangeShapeType="1"/>
            </p:cNvSpPr>
            <p:nvPr/>
          </p:nvSpPr>
          <p:spPr bwMode="auto">
            <a:xfrm>
              <a:off x="2897188" y="3108325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7" name="Rectangle 26"/>
            <p:cNvSpPr>
              <a:spLocks noChangeArrowheads="1"/>
            </p:cNvSpPr>
            <p:nvPr/>
          </p:nvSpPr>
          <p:spPr bwMode="auto">
            <a:xfrm>
              <a:off x="2871788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2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38" name="Line 27"/>
            <p:cNvSpPr>
              <a:spLocks noChangeShapeType="1"/>
            </p:cNvSpPr>
            <p:nvPr/>
          </p:nvSpPr>
          <p:spPr bwMode="auto">
            <a:xfrm flipV="1">
              <a:off x="3438525" y="60515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9" name="Line 28"/>
            <p:cNvSpPr>
              <a:spLocks noChangeShapeType="1"/>
            </p:cNvSpPr>
            <p:nvPr/>
          </p:nvSpPr>
          <p:spPr bwMode="auto">
            <a:xfrm>
              <a:off x="3438525" y="31083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0" name="Rectangle 29"/>
            <p:cNvSpPr>
              <a:spLocks noChangeArrowheads="1"/>
            </p:cNvSpPr>
            <p:nvPr/>
          </p:nvSpPr>
          <p:spPr bwMode="auto">
            <a:xfrm>
              <a:off x="3413125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3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41" name="Line 30"/>
            <p:cNvSpPr>
              <a:spLocks noChangeShapeType="1"/>
            </p:cNvSpPr>
            <p:nvPr/>
          </p:nvSpPr>
          <p:spPr bwMode="auto">
            <a:xfrm flipV="1">
              <a:off x="3971925" y="60515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2" name="Line 31"/>
            <p:cNvSpPr>
              <a:spLocks noChangeShapeType="1"/>
            </p:cNvSpPr>
            <p:nvPr/>
          </p:nvSpPr>
          <p:spPr bwMode="auto">
            <a:xfrm>
              <a:off x="3971925" y="31083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3" name="Rectangle 32"/>
            <p:cNvSpPr>
              <a:spLocks noChangeArrowheads="1"/>
            </p:cNvSpPr>
            <p:nvPr/>
          </p:nvSpPr>
          <p:spPr bwMode="auto">
            <a:xfrm>
              <a:off x="3954463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4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44" name="Line 33"/>
            <p:cNvSpPr>
              <a:spLocks noChangeShapeType="1"/>
            </p:cNvSpPr>
            <p:nvPr/>
          </p:nvSpPr>
          <p:spPr bwMode="auto">
            <a:xfrm flipV="1">
              <a:off x="4521200" y="60515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5" name="Line 34"/>
            <p:cNvSpPr>
              <a:spLocks noChangeShapeType="1"/>
            </p:cNvSpPr>
            <p:nvPr/>
          </p:nvSpPr>
          <p:spPr bwMode="auto">
            <a:xfrm>
              <a:off x="4521200" y="31083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6" name="Rectangle 35"/>
            <p:cNvSpPr>
              <a:spLocks noChangeArrowheads="1"/>
            </p:cNvSpPr>
            <p:nvPr/>
          </p:nvSpPr>
          <p:spPr bwMode="auto">
            <a:xfrm>
              <a:off x="4495800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5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47" name="Line 36"/>
            <p:cNvSpPr>
              <a:spLocks noChangeShapeType="1"/>
            </p:cNvSpPr>
            <p:nvPr/>
          </p:nvSpPr>
          <p:spPr bwMode="auto">
            <a:xfrm>
              <a:off x="722313" y="6096000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8" name="Line 37"/>
            <p:cNvSpPr>
              <a:spLocks noChangeShapeType="1"/>
            </p:cNvSpPr>
            <p:nvPr/>
          </p:nvSpPr>
          <p:spPr bwMode="auto">
            <a:xfrm flipH="1">
              <a:off x="4486275" y="6096000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9" name="Rectangle 38"/>
            <p:cNvSpPr>
              <a:spLocks noChangeArrowheads="1"/>
            </p:cNvSpPr>
            <p:nvPr/>
          </p:nvSpPr>
          <p:spPr bwMode="auto">
            <a:xfrm>
              <a:off x="609600" y="6026150"/>
              <a:ext cx="149225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-2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50" name="Line 39"/>
            <p:cNvSpPr>
              <a:spLocks noChangeShapeType="1"/>
            </p:cNvSpPr>
            <p:nvPr/>
          </p:nvSpPr>
          <p:spPr bwMode="auto">
            <a:xfrm>
              <a:off x="722313" y="565943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1" name="Line 40"/>
            <p:cNvSpPr>
              <a:spLocks noChangeShapeType="1"/>
            </p:cNvSpPr>
            <p:nvPr/>
          </p:nvSpPr>
          <p:spPr bwMode="auto">
            <a:xfrm flipH="1">
              <a:off x="4486275" y="565943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2" name="Rectangle 41"/>
            <p:cNvSpPr>
              <a:spLocks noChangeArrowheads="1"/>
            </p:cNvSpPr>
            <p:nvPr/>
          </p:nvSpPr>
          <p:spPr bwMode="auto">
            <a:xfrm>
              <a:off x="609600" y="5599113"/>
              <a:ext cx="149225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-1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53" name="Line 42"/>
            <p:cNvSpPr>
              <a:spLocks noChangeShapeType="1"/>
            </p:cNvSpPr>
            <p:nvPr/>
          </p:nvSpPr>
          <p:spPr bwMode="auto">
            <a:xfrm>
              <a:off x="722313" y="52339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4" name="Line 43"/>
            <p:cNvSpPr>
              <a:spLocks noChangeShapeType="1"/>
            </p:cNvSpPr>
            <p:nvPr/>
          </p:nvSpPr>
          <p:spPr bwMode="auto">
            <a:xfrm flipH="1">
              <a:off x="4486275" y="52339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5" name="Rectangle 44"/>
            <p:cNvSpPr>
              <a:spLocks noChangeArrowheads="1"/>
            </p:cNvSpPr>
            <p:nvPr/>
          </p:nvSpPr>
          <p:spPr bwMode="auto">
            <a:xfrm>
              <a:off x="644525" y="5172075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56" name="Line 45"/>
            <p:cNvSpPr>
              <a:spLocks noChangeShapeType="1"/>
            </p:cNvSpPr>
            <p:nvPr/>
          </p:nvSpPr>
          <p:spPr bwMode="auto">
            <a:xfrm>
              <a:off x="722313" y="48148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7" name="Line 46"/>
            <p:cNvSpPr>
              <a:spLocks noChangeShapeType="1"/>
            </p:cNvSpPr>
            <p:nvPr/>
          </p:nvSpPr>
          <p:spPr bwMode="auto">
            <a:xfrm flipH="1">
              <a:off x="4486275" y="48148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8" name="Rectangle 47"/>
            <p:cNvSpPr>
              <a:spLocks noChangeArrowheads="1"/>
            </p:cNvSpPr>
            <p:nvPr/>
          </p:nvSpPr>
          <p:spPr bwMode="auto">
            <a:xfrm>
              <a:off x="644525" y="4745038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1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59" name="Line 48"/>
            <p:cNvSpPr>
              <a:spLocks noChangeShapeType="1"/>
            </p:cNvSpPr>
            <p:nvPr/>
          </p:nvSpPr>
          <p:spPr bwMode="auto">
            <a:xfrm>
              <a:off x="722313" y="437991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0" name="Line 49"/>
            <p:cNvSpPr>
              <a:spLocks noChangeShapeType="1"/>
            </p:cNvSpPr>
            <p:nvPr/>
          </p:nvSpPr>
          <p:spPr bwMode="auto">
            <a:xfrm flipH="1">
              <a:off x="4486275" y="437991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1" name="Rectangle 50"/>
            <p:cNvSpPr>
              <a:spLocks noChangeArrowheads="1"/>
            </p:cNvSpPr>
            <p:nvPr/>
          </p:nvSpPr>
          <p:spPr bwMode="auto">
            <a:xfrm>
              <a:off x="644525" y="4319588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2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62" name="Line 51"/>
            <p:cNvSpPr>
              <a:spLocks noChangeShapeType="1"/>
            </p:cNvSpPr>
            <p:nvPr/>
          </p:nvSpPr>
          <p:spPr bwMode="auto">
            <a:xfrm>
              <a:off x="722313" y="3962400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3" name="Line 52"/>
            <p:cNvSpPr>
              <a:spLocks noChangeShapeType="1"/>
            </p:cNvSpPr>
            <p:nvPr/>
          </p:nvSpPr>
          <p:spPr bwMode="auto">
            <a:xfrm flipH="1">
              <a:off x="4486275" y="3962400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4" name="Rectangle 53"/>
            <p:cNvSpPr>
              <a:spLocks noChangeArrowheads="1"/>
            </p:cNvSpPr>
            <p:nvPr/>
          </p:nvSpPr>
          <p:spPr bwMode="auto">
            <a:xfrm>
              <a:off x="644525" y="3900488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3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65" name="Line 54"/>
            <p:cNvSpPr>
              <a:spLocks noChangeShapeType="1"/>
            </p:cNvSpPr>
            <p:nvPr/>
          </p:nvSpPr>
          <p:spPr bwMode="auto">
            <a:xfrm>
              <a:off x="722313" y="353536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6" name="Line 55"/>
            <p:cNvSpPr>
              <a:spLocks noChangeShapeType="1"/>
            </p:cNvSpPr>
            <p:nvPr/>
          </p:nvSpPr>
          <p:spPr bwMode="auto">
            <a:xfrm flipH="1">
              <a:off x="4486275" y="353536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7" name="Rectangle 56"/>
            <p:cNvSpPr>
              <a:spLocks noChangeArrowheads="1"/>
            </p:cNvSpPr>
            <p:nvPr/>
          </p:nvSpPr>
          <p:spPr bwMode="auto">
            <a:xfrm>
              <a:off x="644525" y="3473450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4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68" name="Line 57"/>
            <p:cNvSpPr>
              <a:spLocks noChangeShapeType="1"/>
            </p:cNvSpPr>
            <p:nvPr/>
          </p:nvSpPr>
          <p:spPr bwMode="auto">
            <a:xfrm>
              <a:off x="722313" y="3108325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9" name="Line 58"/>
            <p:cNvSpPr>
              <a:spLocks noChangeShapeType="1"/>
            </p:cNvSpPr>
            <p:nvPr/>
          </p:nvSpPr>
          <p:spPr bwMode="auto">
            <a:xfrm flipH="1">
              <a:off x="4486275" y="3108325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0" name="Rectangle 59"/>
            <p:cNvSpPr>
              <a:spLocks noChangeArrowheads="1"/>
            </p:cNvSpPr>
            <p:nvPr/>
          </p:nvSpPr>
          <p:spPr bwMode="auto">
            <a:xfrm>
              <a:off x="644525" y="3048000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5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71" name="Line 60"/>
            <p:cNvSpPr>
              <a:spLocks noChangeShapeType="1"/>
            </p:cNvSpPr>
            <p:nvPr/>
          </p:nvSpPr>
          <p:spPr bwMode="auto">
            <a:xfrm>
              <a:off x="722313" y="3108325"/>
              <a:ext cx="3798887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2" name="Freeform 61"/>
            <p:cNvSpPr>
              <a:spLocks/>
            </p:cNvSpPr>
            <p:nvPr/>
          </p:nvSpPr>
          <p:spPr bwMode="auto">
            <a:xfrm>
              <a:off x="722313" y="3108325"/>
              <a:ext cx="3798887" cy="2987675"/>
            </a:xfrm>
            <a:custGeom>
              <a:avLst/>
              <a:gdLst>
                <a:gd name="T0" fmla="*/ 0 w 435"/>
                <a:gd name="T1" fmla="*/ 2147483647 h 343"/>
                <a:gd name="T2" fmla="*/ 2147483647 w 435"/>
                <a:gd name="T3" fmla="*/ 2147483647 h 343"/>
                <a:gd name="T4" fmla="*/ 2147483647 w 435"/>
                <a:gd name="T5" fmla="*/ 0 h 343"/>
                <a:gd name="T6" fmla="*/ 0 60000 65536"/>
                <a:gd name="T7" fmla="*/ 0 60000 65536"/>
                <a:gd name="T8" fmla="*/ 0 60000 65536"/>
                <a:gd name="T9" fmla="*/ 0 w 435"/>
                <a:gd name="T10" fmla="*/ 0 h 343"/>
                <a:gd name="T11" fmla="*/ 435 w 435"/>
                <a:gd name="T12" fmla="*/ 343 h 3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43">
                  <a:moveTo>
                    <a:pt x="0" y="343"/>
                  </a:moveTo>
                  <a:lnTo>
                    <a:pt x="435" y="343"/>
                  </a:lnTo>
                  <a:lnTo>
                    <a:pt x="43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3" name="Line 62"/>
            <p:cNvSpPr>
              <a:spLocks noChangeShapeType="1"/>
            </p:cNvSpPr>
            <p:nvPr/>
          </p:nvSpPr>
          <p:spPr bwMode="auto">
            <a:xfrm flipV="1">
              <a:off x="722313" y="3108325"/>
              <a:ext cx="1587" cy="2987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4" name="Oval 112"/>
            <p:cNvSpPr>
              <a:spLocks noChangeArrowheads="1"/>
            </p:cNvSpPr>
            <p:nvPr/>
          </p:nvSpPr>
          <p:spPr bwMode="auto">
            <a:xfrm>
              <a:off x="1884363" y="531495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75" name="Oval 113"/>
            <p:cNvSpPr>
              <a:spLocks noChangeArrowheads="1"/>
            </p:cNvSpPr>
            <p:nvPr/>
          </p:nvSpPr>
          <p:spPr bwMode="auto">
            <a:xfrm>
              <a:off x="3054350" y="4600575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76" name="Oval 114"/>
            <p:cNvSpPr>
              <a:spLocks noChangeArrowheads="1"/>
            </p:cNvSpPr>
            <p:nvPr/>
          </p:nvSpPr>
          <p:spPr bwMode="auto">
            <a:xfrm>
              <a:off x="2705100" y="4278313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77" name="Oval 115"/>
            <p:cNvSpPr>
              <a:spLocks noChangeArrowheads="1"/>
            </p:cNvSpPr>
            <p:nvPr/>
          </p:nvSpPr>
          <p:spPr bwMode="auto">
            <a:xfrm>
              <a:off x="2530475" y="4802188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78" name="Oval 116"/>
            <p:cNvSpPr>
              <a:spLocks noChangeArrowheads="1"/>
            </p:cNvSpPr>
            <p:nvPr/>
          </p:nvSpPr>
          <p:spPr bwMode="auto">
            <a:xfrm>
              <a:off x="2006600" y="4540250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79" name="Oval 117"/>
            <p:cNvSpPr>
              <a:spLocks noChangeArrowheads="1"/>
            </p:cNvSpPr>
            <p:nvPr/>
          </p:nvSpPr>
          <p:spPr bwMode="auto">
            <a:xfrm>
              <a:off x="1884363" y="4827588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0" name="Oval 118"/>
            <p:cNvSpPr>
              <a:spLocks noChangeArrowheads="1"/>
            </p:cNvSpPr>
            <p:nvPr/>
          </p:nvSpPr>
          <p:spPr bwMode="auto">
            <a:xfrm>
              <a:off x="3324225" y="4357688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1" name="Oval 119"/>
            <p:cNvSpPr>
              <a:spLocks noChangeArrowheads="1"/>
            </p:cNvSpPr>
            <p:nvPr/>
          </p:nvSpPr>
          <p:spPr bwMode="auto">
            <a:xfrm>
              <a:off x="1866900" y="4392613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2" name="Oval 120"/>
            <p:cNvSpPr>
              <a:spLocks noChangeArrowheads="1"/>
            </p:cNvSpPr>
            <p:nvPr/>
          </p:nvSpPr>
          <p:spPr bwMode="auto">
            <a:xfrm>
              <a:off x="1909763" y="4949825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3" name="Oval 121"/>
            <p:cNvSpPr>
              <a:spLocks noChangeArrowheads="1"/>
            </p:cNvSpPr>
            <p:nvPr/>
          </p:nvSpPr>
          <p:spPr bwMode="auto">
            <a:xfrm>
              <a:off x="2381250" y="3973513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4" name="Oval 122"/>
            <p:cNvSpPr>
              <a:spLocks noChangeArrowheads="1"/>
            </p:cNvSpPr>
            <p:nvPr/>
          </p:nvSpPr>
          <p:spPr bwMode="auto">
            <a:xfrm>
              <a:off x="2590800" y="4095750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5" name="Oval 123"/>
            <p:cNvSpPr>
              <a:spLocks noChangeArrowheads="1"/>
            </p:cNvSpPr>
            <p:nvPr/>
          </p:nvSpPr>
          <p:spPr bwMode="auto">
            <a:xfrm>
              <a:off x="1892300" y="457517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6" name="Oval 124"/>
            <p:cNvSpPr>
              <a:spLocks noChangeArrowheads="1"/>
            </p:cNvSpPr>
            <p:nvPr/>
          </p:nvSpPr>
          <p:spPr bwMode="auto">
            <a:xfrm>
              <a:off x="2381250" y="4897438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7" name="Oval 125"/>
            <p:cNvSpPr>
              <a:spLocks noChangeArrowheads="1"/>
            </p:cNvSpPr>
            <p:nvPr/>
          </p:nvSpPr>
          <p:spPr bwMode="auto">
            <a:xfrm>
              <a:off x="1814513" y="3983038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8" name="Oval 126"/>
            <p:cNvSpPr>
              <a:spLocks noChangeArrowheads="1"/>
            </p:cNvSpPr>
            <p:nvPr/>
          </p:nvSpPr>
          <p:spPr bwMode="auto">
            <a:xfrm>
              <a:off x="2530475" y="4652963"/>
              <a:ext cx="112713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9" name="Oval 127"/>
            <p:cNvSpPr>
              <a:spLocks noChangeArrowheads="1"/>
            </p:cNvSpPr>
            <p:nvPr/>
          </p:nvSpPr>
          <p:spPr bwMode="auto">
            <a:xfrm>
              <a:off x="2957513" y="4278313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0" name="Oval 128"/>
            <p:cNvSpPr>
              <a:spLocks noChangeArrowheads="1"/>
            </p:cNvSpPr>
            <p:nvPr/>
          </p:nvSpPr>
          <p:spPr bwMode="auto">
            <a:xfrm>
              <a:off x="1979613" y="3808413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1" name="Oval 129"/>
            <p:cNvSpPr>
              <a:spLocks noChangeArrowheads="1"/>
            </p:cNvSpPr>
            <p:nvPr/>
          </p:nvSpPr>
          <p:spPr bwMode="auto">
            <a:xfrm>
              <a:off x="2678113" y="3748088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2" name="Oval 130"/>
            <p:cNvSpPr>
              <a:spLocks noChangeArrowheads="1"/>
            </p:cNvSpPr>
            <p:nvPr/>
          </p:nvSpPr>
          <p:spPr bwMode="auto">
            <a:xfrm>
              <a:off x="3141663" y="4670425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3" name="Oval 131"/>
            <p:cNvSpPr>
              <a:spLocks noChangeArrowheads="1"/>
            </p:cNvSpPr>
            <p:nvPr/>
          </p:nvSpPr>
          <p:spPr bwMode="auto">
            <a:xfrm>
              <a:off x="1822450" y="441007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4" name="Oval 132"/>
            <p:cNvSpPr>
              <a:spLocks noChangeArrowheads="1"/>
            </p:cNvSpPr>
            <p:nvPr/>
          </p:nvSpPr>
          <p:spPr bwMode="auto">
            <a:xfrm>
              <a:off x="2346325" y="4740275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5" name="Oval 133"/>
            <p:cNvSpPr>
              <a:spLocks noChangeArrowheads="1"/>
            </p:cNvSpPr>
            <p:nvPr/>
          </p:nvSpPr>
          <p:spPr bwMode="auto">
            <a:xfrm>
              <a:off x="2792413" y="3738563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6" name="Oval 134"/>
            <p:cNvSpPr>
              <a:spLocks noChangeArrowheads="1"/>
            </p:cNvSpPr>
            <p:nvPr/>
          </p:nvSpPr>
          <p:spPr bwMode="auto">
            <a:xfrm>
              <a:off x="2224088" y="4740275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7" name="Oval 135"/>
            <p:cNvSpPr>
              <a:spLocks noChangeArrowheads="1"/>
            </p:cNvSpPr>
            <p:nvPr/>
          </p:nvSpPr>
          <p:spPr bwMode="auto">
            <a:xfrm>
              <a:off x="2390775" y="4087813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8" name="Oval 136"/>
            <p:cNvSpPr>
              <a:spLocks noChangeArrowheads="1"/>
            </p:cNvSpPr>
            <p:nvPr/>
          </p:nvSpPr>
          <p:spPr bwMode="auto">
            <a:xfrm>
              <a:off x="2058988" y="4887913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9" name="Oval 137"/>
            <p:cNvSpPr>
              <a:spLocks noChangeArrowheads="1"/>
            </p:cNvSpPr>
            <p:nvPr/>
          </p:nvSpPr>
          <p:spPr bwMode="auto">
            <a:xfrm>
              <a:off x="2460625" y="4400550"/>
              <a:ext cx="112713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0" name="Oval 138"/>
            <p:cNvSpPr>
              <a:spLocks noChangeArrowheads="1"/>
            </p:cNvSpPr>
            <p:nvPr/>
          </p:nvSpPr>
          <p:spPr bwMode="auto">
            <a:xfrm>
              <a:off x="2792413" y="4627563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1" name="Oval 139"/>
            <p:cNvSpPr>
              <a:spLocks noChangeArrowheads="1"/>
            </p:cNvSpPr>
            <p:nvPr/>
          </p:nvSpPr>
          <p:spPr bwMode="auto">
            <a:xfrm>
              <a:off x="2443163" y="4557713"/>
              <a:ext cx="112712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2" name="Oval 140"/>
            <p:cNvSpPr>
              <a:spLocks noChangeArrowheads="1"/>
            </p:cNvSpPr>
            <p:nvPr/>
          </p:nvSpPr>
          <p:spPr bwMode="auto">
            <a:xfrm>
              <a:off x="2478088" y="372110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3" name="Oval 141"/>
            <p:cNvSpPr>
              <a:spLocks noChangeArrowheads="1"/>
            </p:cNvSpPr>
            <p:nvPr/>
          </p:nvSpPr>
          <p:spPr bwMode="auto">
            <a:xfrm>
              <a:off x="2198688" y="494982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4" name="Oval 142"/>
            <p:cNvSpPr>
              <a:spLocks noChangeArrowheads="1"/>
            </p:cNvSpPr>
            <p:nvPr/>
          </p:nvSpPr>
          <p:spPr bwMode="auto">
            <a:xfrm>
              <a:off x="2774950" y="4767263"/>
              <a:ext cx="104775" cy="1031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5" name="Oval 143"/>
            <p:cNvSpPr>
              <a:spLocks noChangeArrowheads="1"/>
            </p:cNvSpPr>
            <p:nvPr/>
          </p:nvSpPr>
          <p:spPr bwMode="auto">
            <a:xfrm>
              <a:off x="2538413" y="4645025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6" name="Oval 144"/>
            <p:cNvSpPr>
              <a:spLocks noChangeArrowheads="1"/>
            </p:cNvSpPr>
            <p:nvPr/>
          </p:nvSpPr>
          <p:spPr bwMode="auto">
            <a:xfrm>
              <a:off x="2809875" y="4140200"/>
              <a:ext cx="112713" cy="1031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7" name="Oval 145"/>
            <p:cNvSpPr>
              <a:spLocks noChangeArrowheads="1"/>
            </p:cNvSpPr>
            <p:nvPr/>
          </p:nvSpPr>
          <p:spPr bwMode="auto">
            <a:xfrm>
              <a:off x="2416175" y="525462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8" name="Oval 146"/>
            <p:cNvSpPr>
              <a:spLocks noChangeArrowheads="1"/>
            </p:cNvSpPr>
            <p:nvPr/>
          </p:nvSpPr>
          <p:spPr bwMode="auto">
            <a:xfrm>
              <a:off x="2590800" y="3703638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9" name="Oval 147"/>
            <p:cNvSpPr>
              <a:spLocks noChangeArrowheads="1"/>
            </p:cNvSpPr>
            <p:nvPr/>
          </p:nvSpPr>
          <p:spPr bwMode="auto">
            <a:xfrm>
              <a:off x="3071813" y="5054600"/>
              <a:ext cx="112712" cy="1031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0" name="Oval 148"/>
            <p:cNvSpPr>
              <a:spLocks noChangeArrowheads="1"/>
            </p:cNvSpPr>
            <p:nvPr/>
          </p:nvSpPr>
          <p:spPr bwMode="auto">
            <a:xfrm>
              <a:off x="2478088" y="4670425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1" name="Oval 149"/>
            <p:cNvSpPr>
              <a:spLocks noChangeArrowheads="1"/>
            </p:cNvSpPr>
            <p:nvPr/>
          </p:nvSpPr>
          <p:spPr bwMode="auto">
            <a:xfrm>
              <a:off x="1971675" y="4905375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2" name="Oval 150"/>
            <p:cNvSpPr>
              <a:spLocks noChangeArrowheads="1"/>
            </p:cNvSpPr>
            <p:nvPr/>
          </p:nvSpPr>
          <p:spPr bwMode="auto">
            <a:xfrm>
              <a:off x="2678113" y="4557713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3" name="Oval 151"/>
            <p:cNvSpPr>
              <a:spLocks noChangeArrowheads="1"/>
            </p:cNvSpPr>
            <p:nvPr/>
          </p:nvSpPr>
          <p:spPr bwMode="auto">
            <a:xfrm>
              <a:off x="2555875" y="4540250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4" name="Oval 152"/>
            <p:cNvSpPr>
              <a:spLocks noChangeArrowheads="1"/>
            </p:cNvSpPr>
            <p:nvPr/>
          </p:nvSpPr>
          <p:spPr bwMode="auto">
            <a:xfrm>
              <a:off x="2268538" y="4217988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5" name="Oval 153"/>
            <p:cNvSpPr>
              <a:spLocks noChangeArrowheads="1"/>
            </p:cNvSpPr>
            <p:nvPr/>
          </p:nvSpPr>
          <p:spPr bwMode="auto">
            <a:xfrm>
              <a:off x="1787525" y="4810125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6" name="Oval 154"/>
            <p:cNvSpPr>
              <a:spLocks noChangeArrowheads="1"/>
            </p:cNvSpPr>
            <p:nvPr/>
          </p:nvSpPr>
          <p:spPr bwMode="auto">
            <a:xfrm>
              <a:off x="3089275" y="4540250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7" name="Oval 155"/>
            <p:cNvSpPr>
              <a:spLocks noChangeArrowheads="1"/>
            </p:cNvSpPr>
            <p:nvPr/>
          </p:nvSpPr>
          <p:spPr bwMode="auto">
            <a:xfrm>
              <a:off x="1770063" y="4235450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8" name="Oval 156"/>
            <p:cNvSpPr>
              <a:spLocks noChangeArrowheads="1"/>
            </p:cNvSpPr>
            <p:nvPr/>
          </p:nvSpPr>
          <p:spPr bwMode="auto">
            <a:xfrm>
              <a:off x="3368675" y="4078288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9" name="Oval 157"/>
            <p:cNvSpPr>
              <a:spLocks noChangeArrowheads="1"/>
            </p:cNvSpPr>
            <p:nvPr/>
          </p:nvSpPr>
          <p:spPr bwMode="auto">
            <a:xfrm>
              <a:off x="3586163" y="416560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20" name="Oval 158"/>
            <p:cNvSpPr>
              <a:spLocks noChangeArrowheads="1"/>
            </p:cNvSpPr>
            <p:nvPr/>
          </p:nvSpPr>
          <p:spPr bwMode="auto">
            <a:xfrm>
              <a:off x="3533775" y="4522788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21" name="Oval 159"/>
            <p:cNvSpPr>
              <a:spLocks noChangeArrowheads="1"/>
            </p:cNvSpPr>
            <p:nvPr/>
          </p:nvSpPr>
          <p:spPr bwMode="auto">
            <a:xfrm>
              <a:off x="1901825" y="4462463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22" name="Oval 160"/>
            <p:cNvSpPr>
              <a:spLocks noChangeArrowheads="1"/>
            </p:cNvSpPr>
            <p:nvPr/>
          </p:nvSpPr>
          <p:spPr bwMode="auto">
            <a:xfrm>
              <a:off x="3167063" y="4852988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</p:grpSp>
      <p:sp>
        <p:nvSpPr>
          <p:cNvPr id="117" name="TextBox 9"/>
          <p:cNvSpPr txBox="1">
            <a:spLocks noChangeArrowheads="1"/>
          </p:cNvSpPr>
          <p:nvPr/>
        </p:nvSpPr>
        <p:spPr bwMode="auto">
          <a:xfrm>
            <a:off x="5124450" y="3424872"/>
            <a:ext cx="3300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charset="0"/>
              </a:rPr>
              <a:t>Maximum Likelihood estimates</a:t>
            </a:r>
          </a:p>
        </p:txBody>
      </p:sp>
      <p:pic>
        <p:nvPicPr>
          <p:cNvPr id="3" name="Picture 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5400" y="3898570"/>
            <a:ext cx="3856158" cy="15878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5" name="Picture 7" descr="C:\Documents and Settings\ihler\Desktop\Lectures\CS178_Lectures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81" y="2371843"/>
            <a:ext cx="46228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43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Multivariate Gaussian models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0040" y="1295267"/>
            <a:ext cx="8191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goal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maximize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following</a:t>
            </a:r>
            <a:r>
              <a:rPr lang="zh-CN" altLang="en-US" sz="2800" dirty="0"/>
              <a:t> </a:t>
            </a:r>
            <a:r>
              <a:rPr lang="en-US" altLang="zh-CN" sz="2800" dirty="0"/>
              <a:t>objective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65960"/>
            <a:ext cx="38608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60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Multivariate Gaussian models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4320" y="1325880"/>
            <a:ext cx="82225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/>
              <a:t>Maximizing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above</a:t>
            </a:r>
            <a:r>
              <a:rPr lang="zh-CN" altLang="en-US" sz="2800" dirty="0"/>
              <a:t> </a:t>
            </a:r>
            <a:r>
              <a:rPr lang="en-US" altLang="zh-CN" sz="2800" dirty="0"/>
              <a:t>objective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equal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maximizing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following:</a:t>
            </a:r>
            <a:endParaRPr lang="zh-CN" alt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3035300"/>
            <a:ext cx="46990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28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Multivariate Gaussian models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4320" y="1325880"/>
            <a:ext cx="82225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have</a:t>
            </a:r>
            <a:r>
              <a:rPr lang="zh-CN" altLang="en-US" sz="2800" dirty="0"/>
              <a:t> </a:t>
            </a:r>
            <a:r>
              <a:rPr lang="en-US" altLang="zh-CN" sz="2800" dirty="0"/>
              <a:t>know</a:t>
            </a:r>
            <a:r>
              <a:rPr lang="zh-CN" altLang="en-US" sz="2800" dirty="0"/>
              <a:t> </a:t>
            </a:r>
            <a:r>
              <a:rPr lang="en-US" altLang="zh-CN" sz="2800" dirty="0"/>
              <a:t>all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parameters:</a:t>
            </a:r>
            <a:r>
              <a:rPr lang="zh-CN" altLang="en-US" sz="2800" dirty="0"/>
              <a:t> </a:t>
            </a:r>
            <a:r>
              <a:rPr lang="en-US" altLang="zh-CN" sz="2800" dirty="0"/>
              <a:t>means,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 err="1"/>
              <a:t>covariances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sizes.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cluster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data</a:t>
            </a:r>
            <a:r>
              <a:rPr lang="zh-CN" altLang="en-US" sz="2800" dirty="0"/>
              <a:t> </a:t>
            </a:r>
            <a:r>
              <a:rPr lang="en-US" altLang="zh-CN" sz="2800" dirty="0"/>
              <a:t>as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following:</a:t>
            </a:r>
            <a:endParaRPr lang="zh-CN" alt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1016"/>
            <a:ext cx="9144000" cy="14283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2669540"/>
            <a:ext cx="4699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31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EM Algorithm: E-step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153400" cy="52578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ea typeface="MS PGothic" charset="-128"/>
              </a:rPr>
              <a:t>Start with parameters describing each cluster</a:t>
            </a:r>
          </a:p>
          <a:p>
            <a:pPr eaLnBrk="1" hangingPunct="1"/>
            <a:r>
              <a:rPr lang="en-US" altLang="en-US" sz="2400" dirty="0">
                <a:ea typeface="MS PGothic" charset="-128"/>
              </a:rPr>
              <a:t>Mean, Covariance, </a:t>
            </a:r>
            <a:r>
              <a:rPr lang="ja-JP" altLang="en-US" sz="2400" dirty="0">
                <a:ea typeface="MS PGothic" charset="-128"/>
              </a:rPr>
              <a:t>“</a:t>
            </a:r>
            <a:r>
              <a:rPr lang="en-US" altLang="ja-JP" sz="2400" dirty="0">
                <a:ea typeface="MS PGothic" charset="-128"/>
              </a:rPr>
              <a:t>size</a:t>
            </a:r>
            <a:r>
              <a:rPr lang="ja-JP" altLang="en-US" sz="2400" dirty="0">
                <a:ea typeface="MS PGothic" charset="-128"/>
              </a:rPr>
              <a:t>”</a:t>
            </a:r>
            <a:r>
              <a:rPr lang="en-US" altLang="ja-JP" sz="2400" dirty="0">
                <a:ea typeface="MS PGothic" charset="-128"/>
              </a:rPr>
              <a:t> </a:t>
            </a:r>
          </a:p>
          <a:p>
            <a:pPr eaLnBrk="1" hangingPunct="1"/>
            <a:endParaRPr lang="en-US" altLang="en-US" sz="2400" dirty="0">
              <a:ea typeface="MS PGothic" charset="-128"/>
            </a:endParaRPr>
          </a:p>
          <a:p>
            <a:pPr eaLnBrk="1" hangingPunct="1"/>
            <a:r>
              <a:rPr lang="en-US" altLang="en-US" sz="2400" dirty="0">
                <a:ea typeface="MS PGothic" charset="-128"/>
              </a:rPr>
              <a:t>E-step (</a:t>
            </a:r>
            <a:r>
              <a:rPr lang="ja-JP" altLang="en-US" sz="2400" dirty="0">
                <a:ea typeface="MS PGothic" charset="-128"/>
              </a:rPr>
              <a:t>“</a:t>
            </a:r>
            <a:r>
              <a:rPr lang="en-US" altLang="ja-JP" sz="2400" dirty="0">
                <a:ea typeface="MS PGothic" charset="-128"/>
              </a:rPr>
              <a:t>Expectation</a:t>
            </a:r>
            <a:r>
              <a:rPr lang="ja-JP" altLang="en-US" sz="2400" dirty="0">
                <a:ea typeface="MS PGothic" charset="-128"/>
              </a:rPr>
              <a:t>”</a:t>
            </a:r>
            <a:r>
              <a:rPr lang="en-US" altLang="ja-JP" sz="2400" dirty="0">
                <a:ea typeface="MS PGothic" charset="-128"/>
              </a:rPr>
              <a:t>)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For each datum (example) </a:t>
            </a:r>
            <a:r>
              <a:rPr lang="en-US" altLang="en-US" sz="2000" dirty="0" err="1">
                <a:ea typeface="MS PGothic" charset="-128"/>
              </a:rPr>
              <a:t>x_i</a:t>
            </a:r>
            <a:r>
              <a:rPr lang="en-US" altLang="en-US" sz="2000" dirty="0">
                <a:ea typeface="MS PGothic" charset="-128"/>
              </a:rPr>
              <a:t>, 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Compute </a:t>
            </a:r>
            <a:r>
              <a:rPr lang="ja-JP" altLang="en-US" sz="2000" dirty="0">
                <a:ea typeface="MS PGothic" charset="-128"/>
              </a:rPr>
              <a:t>“</a:t>
            </a:r>
            <a:r>
              <a:rPr lang="en-US" altLang="ja-JP" sz="2000" dirty="0">
                <a:ea typeface="MS PGothic" charset="-128"/>
              </a:rPr>
              <a:t>r_{</a:t>
            </a:r>
            <a:r>
              <a:rPr lang="en-US" altLang="ja-JP" sz="2000" dirty="0" err="1">
                <a:ea typeface="MS PGothic" charset="-128"/>
              </a:rPr>
              <a:t>ic</a:t>
            </a:r>
            <a:r>
              <a:rPr lang="en-US" altLang="ja-JP" sz="2000" dirty="0">
                <a:ea typeface="MS PGothic" charset="-128"/>
              </a:rPr>
              <a:t>}</a:t>
            </a:r>
            <a:r>
              <a:rPr lang="ja-JP" altLang="en-US" sz="2000" dirty="0">
                <a:ea typeface="MS PGothic" charset="-128"/>
              </a:rPr>
              <a:t>”</a:t>
            </a:r>
            <a:r>
              <a:rPr lang="en-US" altLang="ja-JP" sz="2000" dirty="0">
                <a:ea typeface="MS PGothic" charset="-128"/>
              </a:rPr>
              <a:t>, the probability that it belongs to cluster c</a:t>
            </a:r>
          </a:p>
          <a:p>
            <a:pPr lvl="2" eaLnBrk="1" hangingPunct="1"/>
            <a:r>
              <a:rPr lang="en-US" altLang="en-US" sz="1800" dirty="0">
                <a:ea typeface="MS PGothic" charset="-128"/>
              </a:rPr>
              <a:t>Compute its probability under model c</a:t>
            </a:r>
          </a:p>
          <a:p>
            <a:pPr lvl="2" eaLnBrk="1" hangingPunct="1"/>
            <a:r>
              <a:rPr lang="en-US" altLang="en-US" sz="1800" dirty="0">
                <a:ea typeface="MS PGothic" charset="-128"/>
              </a:rPr>
              <a:t>Normalize to sum to one (over clusters c)</a:t>
            </a:r>
          </a:p>
          <a:p>
            <a:pPr lvl="2" eaLnBrk="1" hangingPunct="1"/>
            <a:endParaRPr lang="en-US" altLang="en-US" sz="1800" dirty="0">
              <a:ea typeface="MS PGothic" charset="-128"/>
            </a:endParaRPr>
          </a:p>
          <a:p>
            <a:pPr lvl="2" eaLnBrk="1" hangingPunct="1"/>
            <a:endParaRPr lang="en-US" altLang="en-US" sz="1800" dirty="0">
              <a:ea typeface="MS PGothic" charset="-128"/>
            </a:endParaRPr>
          </a:p>
          <a:p>
            <a:pPr lvl="2" eaLnBrk="1" hangingPunct="1"/>
            <a:endParaRPr lang="en-US" altLang="en-US" sz="1800" dirty="0">
              <a:ea typeface="MS PGothic" charset="-128"/>
            </a:endParaRP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If </a:t>
            </a:r>
            <a:r>
              <a:rPr lang="en-US" altLang="en-US" sz="2000" dirty="0" err="1">
                <a:ea typeface="MS PGothic" charset="-128"/>
              </a:rPr>
              <a:t>x_I</a:t>
            </a:r>
            <a:r>
              <a:rPr lang="en-US" altLang="en-US" sz="2000" dirty="0">
                <a:ea typeface="MS PGothic" charset="-128"/>
              </a:rPr>
              <a:t> is very likely under the </a:t>
            </a:r>
            <a:r>
              <a:rPr lang="en-US" altLang="en-US" sz="2000" dirty="0" err="1">
                <a:ea typeface="MS PGothic" charset="-128"/>
              </a:rPr>
              <a:t>c</a:t>
            </a:r>
            <a:r>
              <a:rPr lang="en-US" altLang="en-US" sz="2000" baseline="30000" dirty="0" err="1">
                <a:ea typeface="MS PGothic" charset="-128"/>
              </a:rPr>
              <a:t>th</a:t>
            </a:r>
            <a:r>
              <a:rPr lang="en-US" altLang="en-US" sz="2000" dirty="0">
                <a:ea typeface="MS PGothic" charset="-128"/>
              </a:rPr>
              <a:t> Gaussian, it gets high weight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Denominator just makes r</a:t>
            </a:r>
            <a:r>
              <a:rPr lang="ja-JP" altLang="en-US" sz="2000" dirty="0">
                <a:ea typeface="MS PGothic" charset="-128"/>
              </a:rPr>
              <a:t>’</a:t>
            </a:r>
            <a:r>
              <a:rPr lang="en-US" altLang="ja-JP" sz="2000" dirty="0">
                <a:ea typeface="MS PGothic" charset="-128"/>
              </a:rPr>
              <a:t>s sum to one</a:t>
            </a:r>
            <a:endParaRPr lang="en-US" altLang="en-US" sz="2000" dirty="0">
              <a:ea typeface="MS PGothic" charset="-128"/>
            </a:endParaRPr>
          </a:p>
        </p:txBody>
      </p:sp>
      <p:pic>
        <p:nvPicPr>
          <p:cNvPr id="18436" name="Picture 6" descr="C:\Documents and Settings\ihler\Desktop\Lectures\CS178_Lectures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4648200"/>
            <a:ext cx="32258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359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EM Algorithm: M-step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153400" cy="52578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ea typeface="MS PGothic" charset="-128"/>
              </a:rPr>
              <a:t>Start with assignment probabilities </a:t>
            </a:r>
            <a:r>
              <a:rPr lang="en-US" altLang="en-US" sz="2400" dirty="0" err="1">
                <a:ea typeface="MS PGothic" charset="-128"/>
              </a:rPr>
              <a:t>r</a:t>
            </a:r>
            <a:r>
              <a:rPr lang="en-US" altLang="en-US" sz="2400" baseline="-25000" dirty="0" err="1">
                <a:ea typeface="MS PGothic" charset="-128"/>
              </a:rPr>
              <a:t>ic</a:t>
            </a:r>
            <a:endParaRPr lang="en-US" altLang="en-US" sz="2400" dirty="0">
              <a:ea typeface="MS PGothic" charset="-128"/>
            </a:endParaRPr>
          </a:p>
          <a:p>
            <a:pPr eaLnBrk="1" hangingPunct="1"/>
            <a:r>
              <a:rPr lang="en-US" altLang="en-US" sz="2400" dirty="0">
                <a:ea typeface="MS PGothic" charset="-128"/>
              </a:rPr>
              <a:t>Update parameters: mean</a:t>
            </a:r>
            <a:r>
              <a:rPr lang="en-US" altLang="zh-CN" sz="2400" dirty="0">
                <a:ea typeface="MS PGothic" charset="-128"/>
              </a:rPr>
              <a:t>s</a:t>
            </a:r>
            <a:r>
              <a:rPr lang="en-US" altLang="en-US" sz="2400" dirty="0">
                <a:ea typeface="MS PGothic" charset="-128"/>
              </a:rPr>
              <a:t>, </a:t>
            </a:r>
            <a:r>
              <a:rPr lang="en-US" altLang="en-US" sz="2400" dirty="0" err="1">
                <a:ea typeface="MS PGothic" charset="-128"/>
              </a:rPr>
              <a:t>Covariance</a:t>
            </a:r>
            <a:r>
              <a:rPr lang="en-US" altLang="zh-CN" sz="2400" dirty="0" err="1">
                <a:ea typeface="MS PGothic" charset="-128"/>
              </a:rPr>
              <a:t>s</a:t>
            </a:r>
            <a:r>
              <a:rPr lang="en-US" altLang="en-US" sz="2400" dirty="0">
                <a:ea typeface="MS PGothic" charset="-128"/>
              </a:rPr>
              <a:t>, </a:t>
            </a:r>
            <a:r>
              <a:rPr lang="ja-JP" altLang="en-US" sz="2400" dirty="0">
                <a:ea typeface="MS PGothic" charset="-128"/>
              </a:rPr>
              <a:t>“</a:t>
            </a:r>
            <a:r>
              <a:rPr lang="en-US" altLang="ja-JP" sz="2400" dirty="0">
                <a:ea typeface="MS PGothic" charset="-128"/>
              </a:rPr>
              <a:t>size</a:t>
            </a:r>
            <a:r>
              <a:rPr lang="en-US" altLang="zh-CN" sz="2400" dirty="0">
                <a:ea typeface="MS PGothic" charset="-128"/>
              </a:rPr>
              <a:t>s</a:t>
            </a:r>
            <a:r>
              <a:rPr lang="ja-JP" altLang="en-US" sz="2400" dirty="0">
                <a:ea typeface="MS PGothic" charset="-128"/>
              </a:rPr>
              <a:t>”</a:t>
            </a:r>
            <a:endParaRPr lang="en-US" altLang="ja-JP" sz="2400" dirty="0">
              <a:ea typeface="MS PGothic" charset="-128"/>
            </a:endParaRPr>
          </a:p>
          <a:p>
            <a:pPr eaLnBrk="1" hangingPunct="1"/>
            <a:endParaRPr lang="en-US" altLang="en-US" sz="2400" dirty="0">
              <a:ea typeface="MS PGothic" charset="-128"/>
            </a:endParaRPr>
          </a:p>
          <a:p>
            <a:pPr eaLnBrk="1" hangingPunct="1"/>
            <a:r>
              <a:rPr lang="en-US" altLang="en-US" sz="2400" dirty="0">
                <a:ea typeface="MS PGothic" charset="-128"/>
              </a:rPr>
              <a:t>M-step (</a:t>
            </a:r>
            <a:r>
              <a:rPr lang="ja-JP" altLang="en-US" sz="2400" dirty="0">
                <a:ea typeface="MS PGothic" charset="-128"/>
              </a:rPr>
              <a:t>“</a:t>
            </a:r>
            <a:r>
              <a:rPr lang="en-US" altLang="ja-JP" sz="2400" dirty="0">
                <a:ea typeface="MS PGothic" charset="-128"/>
              </a:rPr>
              <a:t>Maximization</a:t>
            </a:r>
            <a:r>
              <a:rPr lang="ja-JP" altLang="en-US" sz="2400" dirty="0">
                <a:ea typeface="MS PGothic" charset="-128"/>
              </a:rPr>
              <a:t>”</a:t>
            </a:r>
            <a:r>
              <a:rPr lang="en-US" altLang="ja-JP" sz="2400" dirty="0">
                <a:ea typeface="MS PGothic" charset="-128"/>
              </a:rPr>
              <a:t>)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For each cluster (Gaussian) </a:t>
            </a:r>
            <a:r>
              <a:rPr lang="en-US" altLang="en-US" sz="2000" dirty="0" err="1">
                <a:ea typeface="MS PGothic" charset="-128"/>
              </a:rPr>
              <a:t>x_c</a:t>
            </a:r>
            <a:r>
              <a:rPr lang="en-US" altLang="en-US" sz="2000" dirty="0">
                <a:ea typeface="MS PGothic" charset="-128"/>
              </a:rPr>
              <a:t>, 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Update its parameters using the (weighted) data points</a:t>
            </a:r>
          </a:p>
        </p:txBody>
      </p:sp>
      <p:pic>
        <p:nvPicPr>
          <p:cNvPr id="19460" name="Picture 5" descr="C:\Documents and Settings\ihler\Desktop\Lectures\CS178_Lectures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962400"/>
            <a:ext cx="1346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7" descr="C:\Documents and Settings\ihler\Desktop\Lectures\CS178_Lectures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622800"/>
            <a:ext cx="939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9" descr="C:\Documents and Settings\ihler\Desktop\Lectures\CS178_Lectures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5461000"/>
            <a:ext cx="19304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11" descr="C:\Documents and Settings\ihler\Desktop\Lectures\CS178_Lectures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511800"/>
            <a:ext cx="38608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4" name="Text Box 12"/>
          <p:cNvSpPr txBox="1">
            <a:spLocks noChangeArrowheads="1"/>
          </p:cNvSpPr>
          <p:nvPr/>
        </p:nvSpPr>
        <p:spPr bwMode="auto">
          <a:xfrm>
            <a:off x="3657600" y="3962400"/>
            <a:ext cx="414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charset="0"/>
              </a:rPr>
              <a:t>Total responsibility allocated to cluster c</a:t>
            </a:r>
          </a:p>
        </p:txBody>
      </p:sp>
      <p:sp>
        <p:nvSpPr>
          <p:cNvPr id="19465" name="Text Box 13"/>
          <p:cNvSpPr txBox="1">
            <a:spLocks noChangeArrowheads="1"/>
          </p:cNvSpPr>
          <p:nvPr/>
        </p:nvSpPr>
        <p:spPr bwMode="auto">
          <a:xfrm>
            <a:off x="3689350" y="4662488"/>
            <a:ext cx="3778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charset="0"/>
              </a:rPr>
              <a:t>Fraction of total assigned to cluster c</a:t>
            </a:r>
          </a:p>
        </p:txBody>
      </p:sp>
      <p:sp>
        <p:nvSpPr>
          <p:cNvPr id="19466" name="Text Box 14"/>
          <p:cNvSpPr txBox="1">
            <a:spLocks noChangeArrowheads="1"/>
          </p:cNvSpPr>
          <p:nvPr/>
        </p:nvSpPr>
        <p:spPr bwMode="auto">
          <a:xfrm>
            <a:off x="533400" y="6186488"/>
            <a:ext cx="3390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charset="0"/>
              </a:rPr>
              <a:t>Weighted mean of  assigned data</a:t>
            </a:r>
          </a:p>
        </p:txBody>
      </p:sp>
      <p:sp>
        <p:nvSpPr>
          <p:cNvPr id="19467" name="Text Box 15"/>
          <p:cNvSpPr txBox="1">
            <a:spLocks noChangeArrowheads="1"/>
          </p:cNvSpPr>
          <p:nvPr/>
        </p:nvSpPr>
        <p:spPr bwMode="auto">
          <a:xfrm>
            <a:off x="4686300" y="6172200"/>
            <a:ext cx="3911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charset="0"/>
              </a:rPr>
              <a:t>Weighted covariance of  assigned data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charset="0"/>
              </a:rPr>
              <a:t>  (use new weighted means here)</a:t>
            </a:r>
          </a:p>
        </p:txBody>
      </p:sp>
    </p:spTree>
    <p:extLst>
      <p:ext uri="{BB962C8B-B14F-4D97-AF65-F5344CB8AC3E}">
        <p14:creationId xmlns:p14="http://schemas.microsoft.com/office/powerpoint/2010/main" val="144840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Prototype-based	</a:t>
            </a:r>
          </a:p>
          <a:p>
            <a:pPr lvl="1"/>
            <a:r>
              <a:rPr lang="en-US" altLang="en-US" sz="2000" dirty="0"/>
              <a:t>Fuzzy c-means</a:t>
            </a:r>
          </a:p>
          <a:p>
            <a:pPr lvl="1"/>
            <a:r>
              <a:rPr lang="en-US" altLang="en-US" sz="2000" dirty="0"/>
              <a:t>Mixture Model Clustering</a:t>
            </a:r>
          </a:p>
          <a:p>
            <a:pPr lvl="1"/>
            <a:r>
              <a:rPr lang="en-US" altLang="en-US" sz="2000" dirty="0"/>
              <a:t>Self-Organizing Maps</a:t>
            </a:r>
          </a:p>
          <a:p>
            <a:r>
              <a:rPr lang="en-US" altLang="en-US" sz="2400" dirty="0"/>
              <a:t>Density-based</a:t>
            </a:r>
          </a:p>
          <a:p>
            <a:pPr lvl="1"/>
            <a:r>
              <a:rPr lang="en-US" altLang="en-US" sz="2000" dirty="0"/>
              <a:t>Grid-based clustering</a:t>
            </a:r>
          </a:p>
          <a:p>
            <a:pPr lvl="1"/>
            <a:r>
              <a:rPr lang="en-US" altLang="en-US" sz="2000" dirty="0"/>
              <a:t>Subspace clustering</a:t>
            </a:r>
          </a:p>
          <a:p>
            <a:r>
              <a:rPr lang="en-US" altLang="en-US" sz="2400" dirty="0"/>
              <a:t>Graph-based </a:t>
            </a:r>
          </a:p>
          <a:p>
            <a:pPr lvl="1"/>
            <a:r>
              <a:rPr lang="en-US" altLang="en-US" sz="2000" dirty="0"/>
              <a:t>Chameleon</a:t>
            </a:r>
          </a:p>
          <a:p>
            <a:pPr lvl="1"/>
            <a:r>
              <a:rPr lang="en-US" altLang="en-US" sz="2000" dirty="0"/>
              <a:t>Jarvis-Patrick</a:t>
            </a:r>
          </a:p>
          <a:p>
            <a:pPr lvl="1"/>
            <a:r>
              <a:rPr lang="en-US" altLang="en-US" sz="2000" dirty="0"/>
              <a:t>Shared Nearest Neighbor (SNN) </a:t>
            </a:r>
          </a:p>
          <a:p>
            <a:r>
              <a:rPr lang="en-US" altLang="en-US" sz="2400" dirty="0"/>
              <a:t>Characteristics of Clustering Algorithms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Expectation-Maximization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>
                <a:ea typeface="MS PGothic" charset="-128"/>
              </a:rPr>
              <a:t>Each step increases the log-likelihood of our model</a:t>
            </a:r>
            <a:br>
              <a:rPr lang="en-US" altLang="en-US" sz="2400" dirty="0">
                <a:ea typeface="MS PGothic" charset="-128"/>
              </a:rPr>
            </a:br>
            <a:br>
              <a:rPr lang="en-US" altLang="en-US" sz="2400" dirty="0">
                <a:ea typeface="MS PGothic" charset="-128"/>
              </a:rPr>
            </a:br>
            <a:br>
              <a:rPr lang="en-US" altLang="en-US" sz="2400" dirty="0">
                <a:ea typeface="MS PGothic" charset="-128"/>
              </a:rPr>
            </a:br>
            <a:br>
              <a:rPr lang="en-US" altLang="en-US" sz="2400" dirty="0">
                <a:ea typeface="MS PGothic" charset="-128"/>
              </a:rPr>
            </a:br>
            <a:r>
              <a:rPr lang="en-US" altLang="en-US" sz="2400" dirty="0">
                <a:ea typeface="MS PGothic" charset="-128"/>
              </a:rPr>
              <a:t>(we won</a:t>
            </a:r>
            <a:r>
              <a:rPr lang="ja-JP" altLang="en-US" sz="2400" dirty="0">
                <a:ea typeface="MS PGothic" charset="-128"/>
              </a:rPr>
              <a:t>’</a:t>
            </a:r>
            <a:r>
              <a:rPr lang="en-US" altLang="ja-JP" sz="2400" dirty="0">
                <a:ea typeface="MS PGothic" charset="-128"/>
              </a:rPr>
              <a:t>t derive this, though)</a:t>
            </a:r>
          </a:p>
          <a:p>
            <a:pPr eaLnBrk="1" hangingPunct="1"/>
            <a:endParaRPr lang="en-US" altLang="en-US" sz="2400" dirty="0">
              <a:ea typeface="MS PGothic" charset="-128"/>
            </a:endParaRPr>
          </a:p>
          <a:p>
            <a:pPr eaLnBrk="1" hangingPunct="1"/>
            <a:r>
              <a:rPr lang="en-US" altLang="en-US" sz="2400" dirty="0">
                <a:ea typeface="MS PGothic" charset="-128"/>
              </a:rPr>
              <a:t>Iterate until convergence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Convergence guaranteed – another ascent method</a:t>
            </a:r>
          </a:p>
          <a:p>
            <a:pPr eaLnBrk="1" hangingPunct="1"/>
            <a:endParaRPr lang="en-US" altLang="en-US" sz="2400" dirty="0">
              <a:ea typeface="MS PGothic" charset="-128"/>
            </a:endParaRPr>
          </a:p>
          <a:p>
            <a:pPr eaLnBrk="1" hangingPunct="1"/>
            <a:r>
              <a:rPr lang="en-US" altLang="en-US" sz="2400" dirty="0">
                <a:ea typeface="MS PGothic" charset="-128"/>
              </a:rPr>
              <a:t>What should we do 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If we want to choose a single cluster for an </a:t>
            </a:r>
            <a:r>
              <a:rPr lang="ja-JP" altLang="en-US" sz="2000" dirty="0">
                <a:ea typeface="MS PGothic" charset="-128"/>
              </a:rPr>
              <a:t>“</a:t>
            </a:r>
            <a:r>
              <a:rPr lang="en-US" altLang="ja-JP" sz="2000" dirty="0">
                <a:ea typeface="MS PGothic" charset="-128"/>
              </a:rPr>
              <a:t>answer</a:t>
            </a:r>
            <a:r>
              <a:rPr lang="ja-JP" altLang="en-US" sz="2000" dirty="0">
                <a:ea typeface="MS PGothic" charset="-128"/>
              </a:rPr>
              <a:t>”</a:t>
            </a:r>
            <a:r>
              <a:rPr lang="en-US" altLang="ja-JP" sz="2000" dirty="0">
                <a:ea typeface="MS PGothic" charset="-128"/>
              </a:rPr>
              <a:t>?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With new data we </a:t>
            </a:r>
            <a:r>
              <a:rPr lang="en-US" altLang="en-US" sz="2000" dirty="0" err="1">
                <a:ea typeface="MS PGothic" charset="-128"/>
              </a:rPr>
              <a:t>didn</a:t>
            </a:r>
            <a:r>
              <a:rPr lang="ja-JP" altLang="en-US" sz="2000" dirty="0">
                <a:ea typeface="MS PGothic" charset="-128"/>
              </a:rPr>
              <a:t>’</a:t>
            </a:r>
            <a:r>
              <a:rPr lang="en-US" altLang="ja-JP" sz="2000" dirty="0">
                <a:ea typeface="MS PGothic" charset="-128"/>
              </a:rPr>
              <a:t>t see during training?</a:t>
            </a:r>
            <a:endParaRPr lang="en-US" altLang="en-US" sz="2000" dirty="0">
              <a:ea typeface="MS PGothic" charset="-128"/>
            </a:endParaRPr>
          </a:p>
        </p:txBody>
      </p:sp>
      <p:pic>
        <p:nvPicPr>
          <p:cNvPr id="20484" name="Picture 7" descr="C:\Documents and Settings\ihler\Desktop\Lectures\CS178_Lectures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879600"/>
            <a:ext cx="46228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8805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1363603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 Box 4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141837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162535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134041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132506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92220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1610906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1174619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Detailed EM Algorithm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4288"/>
            <a:ext cx="9144000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Hard (Crisp) vs Soft (Fuzzy)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en-US" dirty="0"/>
                  <a:t>Hard (Crisp) vs. Soft (Fuzzy) clustering</a:t>
                </a:r>
              </a:p>
              <a:p>
                <a:pPr lvl="1"/>
                <a:r>
                  <a:rPr lang="en-US" altLang="en-US" dirty="0"/>
                  <a:t>For soft clustering allow point to belong to more than one cluster </a:t>
                </a:r>
              </a:p>
              <a:p>
                <a:pPr lvl="1"/>
                <a:r>
                  <a:rPr lang="en-US" altLang="en-US" dirty="0"/>
                  <a:t>For K-means, generalize objective function</a:t>
                </a:r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2">
                  <a:buNone/>
                </a:pPr>
                <a:r>
                  <a:rPr lang="en-US" altLang="en-US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𝑖𝑗</m:t>
                        </m:r>
                      </m:sub>
                      <m:sup/>
                    </m:sSubSup>
                  </m:oMath>
                </a14:m>
                <a:r>
                  <a:rPr lang="en-US" altLang="en-US" dirty="0">
                    <a:sym typeface="Symbol" pitchFamily="18" charset="2"/>
                  </a:rPr>
                  <a:t>:  weight with which object x</a:t>
                </a:r>
                <a:r>
                  <a:rPr lang="en-US" altLang="en-US" baseline="-25000" dirty="0">
                    <a:sym typeface="Symbol" pitchFamily="18" charset="2"/>
                  </a:rPr>
                  <a:t>i</a:t>
                </a:r>
                <a:r>
                  <a:rPr lang="en-US" altLang="en-US" dirty="0">
                    <a:sym typeface="Symbol" pitchFamily="18" charset="2"/>
                  </a:rPr>
                  <a:t> belongs to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endParaRPr lang="en-US" altLang="en-US" dirty="0">
                  <a:sym typeface="Symbol" pitchFamily="18" charset="2"/>
                </a:endParaRPr>
              </a:p>
              <a:p>
                <a:pPr lvl="4"/>
                <a:endParaRPr lang="en-US" altLang="en-US" sz="800" dirty="0">
                  <a:sym typeface="Symbol" pitchFamily="18" charset="2"/>
                </a:endParaRPr>
              </a:p>
              <a:p>
                <a:pPr lvl="1"/>
                <a:r>
                  <a:rPr lang="en-US" altLang="en-US" dirty="0"/>
                  <a:t>To minimize SSE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(Error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Squares)</a:t>
                </a:r>
                <a:r>
                  <a:rPr lang="en-US" altLang="en-US" dirty="0"/>
                  <a:t>, repeat the following steps:</a:t>
                </a:r>
              </a:p>
              <a:p>
                <a:pPr lvl="2"/>
                <a:r>
                  <a:rPr lang="en-US" altLang="en-US" dirty="0"/>
                  <a:t> 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en-US" dirty="0"/>
                  <a:t>and determine 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  <m:r>
                      <a:rPr lang="en-US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(cluster assignment)</a:t>
                </a:r>
              </a:p>
              <a:p>
                <a:pPr lvl="2"/>
                <a:r>
                  <a:rPr lang="en-US" altLang="en-US" dirty="0"/>
                  <a:t> Fix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r>
                  <a:rPr lang="en-US" altLang="en-US" dirty="0"/>
                  <a:t> and </a:t>
                </a:r>
                <a:r>
                  <a:rPr lang="en-US" altLang="en-US" dirty="0" err="1"/>
                  <a:t>recompute</a:t>
                </a: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Hard clustering: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 {0,1}</a:t>
                </a:r>
                <a:r>
                  <a:rPr lang="en-US" altLang="en-US" dirty="0"/>
                  <a:t> </a:t>
                </a:r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513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314682"/>
              </p:ext>
            </p:extLst>
          </p:nvPr>
        </p:nvGraphicFramePr>
        <p:xfrm>
          <a:off x="5158192" y="2743200"/>
          <a:ext cx="129540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" name="Equation" r:id="rId4" imgW="596880" imgH="444240" progId="Equation.3">
                  <p:embed/>
                </p:oleObj>
              </mc:Choice>
              <mc:Fallback>
                <p:oleObj name="Equation" r:id="rId4" imgW="5968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8192" y="2743200"/>
                        <a:ext cx="1295400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67469" y="2743200"/>
                <a:ext cx="3188950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/>
                        </a:rPr>
                        <m:t>𝑆𝑆𝐸</m:t>
                      </m:r>
                      <m:r>
                        <a:rPr lang="en-US" sz="18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/>
                            </a:rPr>
                            <m:t>𝑗</m:t>
                          </m:r>
                          <m:r>
                            <a:rPr lang="en-US" sz="1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𝑑𝑖𝑠𝑡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469" y="2743200"/>
                <a:ext cx="3188950" cy="9081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991600" cy="533400"/>
          </a:xfrm>
        </p:spPr>
        <p:txBody>
          <a:bodyPr/>
          <a:lstStyle/>
          <a:p>
            <a:r>
              <a:rPr lang="en-US" altLang="en-US" sz="2800"/>
              <a:t>Probabilistic Clustering  Applied to Sample Data</a:t>
            </a:r>
          </a:p>
        </p:txBody>
      </p:sp>
      <p:pic>
        <p:nvPicPr>
          <p:cNvPr id="1536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800" y="685800"/>
            <a:ext cx="1011078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991600" cy="533400"/>
          </a:xfrm>
        </p:spPr>
        <p:txBody>
          <a:bodyPr/>
          <a:lstStyle/>
          <a:p>
            <a:r>
              <a:rPr lang="en-US" altLang="en-US" sz="2400"/>
              <a:t>Probabilistic Clustering: Dense and Sparse Clusters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609600"/>
            <a:ext cx="10110788" cy="594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Line 5"/>
          <p:cNvSpPr>
            <a:spLocks noChangeShapeType="1"/>
          </p:cNvSpPr>
          <p:nvPr/>
        </p:nvSpPr>
        <p:spPr bwMode="auto">
          <a:xfrm>
            <a:off x="7954963" y="1692275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7497763" y="1235075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97280"/>
            <a:ext cx="8318500" cy="5181600"/>
          </a:xfrm>
        </p:spPr>
        <p:txBody>
          <a:bodyPr/>
          <a:lstStyle/>
          <a:p>
            <a:r>
              <a:rPr lang="en-US" dirty="0"/>
              <a:t>Convergence can be slow</a:t>
            </a:r>
            <a:br>
              <a:rPr lang="en-US" dirty="0"/>
            </a:br>
            <a:endParaRPr lang="en-US" dirty="0"/>
          </a:p>
          <a:p>
            <a:r>
              <a:rPr lang="en-US" dirty="0"/>
              <a:t>Only guarantees finding local maxima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Makes some significant statistical assumptions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Number of parameters for Gaussian distribution grows as O(</a:t>
            </a:r>
            <a:r>
              <a:rPr lang="en-US" i="1" dirty="0"/>
              <a:t>d</a:t>
            </a:r>
            <a:r>
              <a:rPr lang="en-US" baseline="30000" dirty="0"/>
              <a:t>2</a:t>
            </a:r>
            <a:r>
              <a:rPr lang="en-US" dirty="0"/>
              <a:t>), d the number of dimensions</a:t>
            </a:r>
          </a:p>
          <a:p>
            <a:pPr lvl="1"/>
            <a:r>
              <a:rPr lang="en-US" dirty="0"/>
              <a:t>Parameters associated with covariance matrix</a:t>
            </a:r>
          </a:p>
          <a:p>
            <a:pPr lvl="1"/>
            <a:r>
              <a:rPr lang="en-US" dirty="0"/>
              <a:t>K-means only estimates cluster means, which grow as O(</a:t>
            </a:r>
            <a:r>
              <a:rPr lang="en-US" i="1" dirty="0"/>
              <a:t>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9880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of moments / Spectral methods</a:t>
            </a:r>
          </a:p>
          <a:p>
            <a:endParaRPr lang="en-US" dirty="0"/>
          </a:p>
          <a:p>
            <a:pPr lvl="1"/>
            <a:r>
              <a:rPr lang="en-US" dirty="0"/>
              <a:t>ICML 2014 workshop bibliography</a:t>
            </a:r>
            <a:br>
              <a:rPr lang="en-US" dirty="0"/>
            </a:br>
            <a:br>
              <a:rPr lang="en-US" sz="1600" dirty="0"/>
            </a:br>
            <a:r>
              <a:rPr lang="en-US" sz="1600" dirty="0"/>
              <a:t>https://sites.google.com/site/momentsicml2014/bibliography</a:t>
            </a:r>
          </a:p>
          <a:p>
            <a:endParaRPr lang="en-US" dirty="0"/>
          </a:p>
          <a:p>
            <a:r>
              <a:rPr lang="en-US" dirty="0"/>
              <a:t>Markov chain Monte Carlo (MCMC) </a:t>
            </a:r>
          </a:p>
          <a:p>
            <a:endParaRPr lang="en-US" dirty="0"/>
          </a:p>
          <a:p>
            <a:r>
              <a:rPr lang="en-US" dirty="0"/>
              <a:t>Other approaches</a:t>
            </a:r>
          </a:p>
        </p:txBody>
      </p:sp>
    </p:spTree>
    <p:extLst>
      <p:ext uri="{BB962C8B-B14F-4D97-AF65-F5344CB8AC3E}">
        <p14:creationId xmlns:p14="http://schemas.microsoft.com/office/powerpoint/2010/main" val="1319924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SOM: Self-Organizing Maps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80160"/>
            <a:ext cx="8655702" cy="52501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SOM: Self-Organizing Maps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A particular kind of SOM known as a </a:t>
            </a:r>
            <a:r>
              <a:rPr lang="en-US" dirty="0" err="1"/>
              <a:t>Kohonen</a:t>
            </a:r>
            <a:r>
              <a:rPr lang="en-US" dirty="0"/>
              <a:t> Network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148840"/>
            <a:ext cx="7132320" cy="39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4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SOM: Four major components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59" y="2423160"/>
            <a:ext cx="8559556" cy="22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54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SOM: Four major components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514601"/>
            <a:ext cx="856648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33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SOM: Four major components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The Competitive Process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08" y="1965960"/>
            <a:ext cx="8546783" cy="416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7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SOM: Four major components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The Cooperative Process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62" y="2240280"/>
            <a:ext cx="8697769" cy="18745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58" y="3594138"/>
            <a:ext cx="1054542" cy="502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860430"/>
            <a:ext cx="7802880" cy="70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1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Soft (Fuzzy) Clustering: Estimating Weights</a:t>
            </a:r>
          </a:p>
        </p:txBody>
      </p:sp>
      <p:graphicFrame>
        <p:nvGraphicFramePr>
          <p:cNvPr id="5123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04800" y="2971800"/>
          <a:ext cx="36576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" name="Equation" r:id="rId3" imgW="2095500" imgH="457200" progId="Equation.3">
                  <p:embed/>
                </p:oleObj>
              </mc:Choice>
              <mc:Fallback>
                <p:oleObj name="Equation" r:id="rId3" imgW="20955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971800"/>
                        <a:ext cx="3657600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4" name="Picture 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4977" r="6061"/>
          <a:stretch>
            <a:fillRect/>
          </a:stretch>
        </p:blipFill>
        <p:spPr>
          <a:xfrm>
            <a:off x="4114800" y="2362200"/>
            <a:ext cx="4419600" cy="3584575"/>
          </a:xfrm>
          <a:noFill/>
        </p:spPr>
      </p:pic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1295400" y="5881688"/>
            <a:ext cx="6019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 dirty="0"/>
              <a:t>SSE(x) is minimized when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x1</a:t>
            </a:r>
            <a:r>
              <a:rPr lang="en-US" altLang="en-US" sz="1800" dirty="0"/>
              <a:t> = 1,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x2</a:t>
            </a:r>
            <a:r>
              <a:rPr lang="en-US" altLang="en-US" sz="1800" dirty="0"/>
              <a:t> = 0</a:t>
            </a:r>
          </a:p>
        </p:txBody>
      </p:sp>
      <p:grpSp>
        <p:nvGrpSpPr>
          <p:cNvPr id="5126" name="Group 9"/>
          <p:cNvGrpSpPr>
            <a:grpSpLocks/>
          </p:cNvGrpSpPr>
          <p:nvPr/>
        </p:nvGrpSpPr>
        <p:grpSpPr bwMode="auto">
          <a:xfrm>
            <a:off x="1447800" y="1066800"/>
            <a:ext cx="5791200" cy="1158875"/>
            <a:chOff x="1200" y="2544"/>
            <a:chExt cx="3648" cy="730"/>
          </a:xfrm>
        </p:grpSpPr>
        <p:sp>
          <p:nvSpPr>
            <p:cNvPr id="5127" name="Line 10"/>
            <p:cNvSpPr>
              <a:spLocks noChangeShapeType="1"/>
            </p:cNvSpPr>
            <p:nvPr/>
          </p:nvSpPr>
          <p:spPr bwMode="auto">
            <a:xfrm>
              <a:off x="1296" y="2928"/>
              <a:ext cx="34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8" name="Oval 11"/>
            <p:cNvSpPr>
              <a:spLocks noChangeArrowheads="1"/>
            </p:cNvSpPr>
            <p:nvPr/>
          </p:nvSpPr>
          <p:spPr bwMode="auto">
            <a:xfrm>
              <a:off x="1296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29" name="Oval 12"/>
            <p:cNvSpPr>
              <a:spLocks noChangeArrowheads="1"/>
            </p:cNvSpPr>
            <p:nvPr/>
          </p:nvSpPr>
          <p:spPr bwMode="auto">
            <a:xfrm>
              <a:off x="4608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30" name="Text Box 13"/>
            <p:cNvSpPr txBox="1">
              <a:spLocks noChangeArrowheads="1"/>
            </p:cNvSpPr>
            <p:nvPr/>
          </p:nvSpPr>
          <p:spPr bwMode="auto">
            <a:xfrm>
              <a:off x="1248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1</a:t>
              </a:r>
            </a:p>
          </p:txBody>
        </p:sp>
        <p:sp>
          <p:nvSpPr>
            <p:cNvPr id="5131" name="Text Box 14"/>
            <p:cNvSpPr txBox="1">
              <a:spLocks noChangeArrowheads="1"/>
            </p:cNvSpPr>
            <p:nvPr/>
          </p:nvSpPr>
          <p:spPr bwMode="auto">
            <a:xfrm>
              <a:off x="2256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2</a:t>
              </a:r>
            </a:p>
          </p:txBody>
        </p:sp>
        <p:sp>
          <p:nvSpPr>
            <p:cNvPr id="5132" name="Text Box 15"/>
            <p:cNvSpPr txBox="1">
              <a:spLocks noChangeArrowheads="1"/>
            </p:cNvSpPr>
            <p:nvPr/>
          </p:nvSpPr>
          <p:spPr bwMode="auto">
            <a:xfrm>
              <a:off x="4560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5</a:t>
              </a:r>
            </a:p>
          </p:txBody>
        </p:sp>
        <p:sp>
          <p:nvSpPr>
            <p:cNvPr id="5133" name="Text Box 16"/>
            <p:cNvSpPr txBox="1">
              <a:spLocks noChangeArrowheads="1"/>
            </p:cNvSpPr>
            <p:nvPr/>
          </p:nvSpPr>
          <p:spPr bwMode="auto">
            <a:xfrm>
              <a:off x="1200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1</a:t>
              </a:r>
            </a:p>
          </p:txBody>
        </p:sp>
        <p:sp>
          <p:nvSpPr>
            <p:cNvPr id="5134" name="Text Box 17"/>
            <p:cNvSpPr txBox="1">
              <a:spLocks noChangeArrowheads="1"/>
            </p:cNvSpPr>
            <p:nvPr/>
          </p:nvSpPr>
          <p:spPr bwMode="auto">
            <a:xfrm>
              <a:off x="4512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2</a:t>
              </a:r>
            </a:p>
          </p:txBody>
        </p:sp>
        <p:sp>
          <p:nvSpPr>
            <p:cNvPr id="5135" name="Text Box 18"/>
            <p:cNvSpPr txBox="1">
              <a:spLocks noChangeArrowheads="1"/>
            </p:cNvSpPr>
            <p:nvPr/>
          </p:nvSpPr>
          <p:spPr bwMode="auto">
            <a:xfrm>
              <a:off x="2256" y="2582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latin typeface="Times" pitchFamily="18" charset="0"/>
                  <a:sym typeface="Symbol" pitchFamily="18" charset="2"/>
                </a:rPr>
                <a:t>x</a:t>
              </a:r>
              <a:endParaRPr lang="en-US" altLang="en-US" sz="2000" baseline="-25000">
                <a:latin typeface="Times" pitchFamily="18" charset="0"/>
              </a:endParaRPr>
            </a:p>
          </p:txBody>
        </p:sp>
        <p:sp>
          <p:nvSpPr>
            <p:cNvPr id="5136" name="Oval 19"/>
            <p:cNvSpPr>
              <a:spLocks noChangeArrowheads="1"/>
            </p:cNvSpPr>
            <p:nvPr/>
          </p:nvSpPr>
          <p:spPr bwMode="auto">
            <a:xfrm>
              <a:off x="2304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SOM: Four major components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The Adaptive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58" y="3594138"/>
            <a:ext cx="1054542" cy="502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3" y="2224637"/>
            <a:ext cx="8804919" cy="27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76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SOM: Four major components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58" y="3594138"/>
            <a:ext cx="1054542" cy="502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3" y="2148840"/>
            <a:ext cx="8458200" cy="265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20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SOM: Visualizing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58" y="3594138"/>
            <a:ext cx="1054542" cy="502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1" y="2302283"/>
            <a:ext cx="8729663" cy="286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99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SOM: Visualizing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58" y="3594138"/>
            <a:ext cx="1054542" cy="502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14771"/>
            <a:ext cx="8275320" cy="266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68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SOM: Visualizing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58" y="3594138"/>
            <a:ext cx="1054542" cy="502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2331720"/>
            <a:ext cx="8875811" cy="276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67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SOM: Visualizing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58" y="3594138"/>
            <a:ext cx="1054542" cy="502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9" y="2382520"/>
            <a:ext cx="8711522" cy="270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81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SOM: Self-Organizing Maps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Self-organizing maps (SOM)</a:t>
            </a:r>
          </a:p>
          <a:p>
            <a:pPr lvl="1"/>
            <a:r>
              <a:rPr lang="en-US" altLang="en-US" sz="2200" dirty="0"/>
              <a:t>Centroid based clustering scheme</a:t>
            </a:r>
          </a:p>
          <a:p>
            <a:pPr lvl="1"/>
            <a:r>
              <a:rPr lang="en-US" altLang="en-US" sz="2200" dirty="0"/>
              <a:t>Like K-means, a fixed number of clusters are specified</a:t>
            </a:r>
          </a:p>
          <a:p>
            <a:pPr lvl="1"/>
            <a:r>
              <a:rPr lang="en-US" altLang="en-US" sz="2200" dirty="0"/>
              <a:t>However, the spatial relationship </a:t>
            </a:r>
            <a:br>
              <a:rPr lang="en-US" altLang="en-US" sz="2200" dirty="0"/>
            </a:br>
            <a:r>
              <a:rPr lang="en-US" altLang="en-US" sz="2200" dirty="0"/>
              <a:t>of clusters is also specified, </a:t>
            </a:r>
            <a:br>
              <a:rPr lang="en-US" altLang="en-US" sz="2200" dirty="0"/>
            </a:br>
            <a:r>
              <a:rPr lang="en-US" altLang="en-US" sz="2200" dirty="0"/>
              <a:t>typically as a grid </a:t>
            </a:r>
          </a:p>
          <a:p>
            <a:pPr lvl="1"/>
            <a:r>
              <a:rPr lang="en-US" altLang="en-US" sz="2200" dirty="0"/>
              <a:t>Points are considered one by </a:t>
            </a:r>
            <a:br>
              <a:rPr lang="en-US" altLang="en-US" sz="2200" dirty="0"/>
            </a:br>
            <a:r>
              <a:rPr lang="en-US" altLang="en-US" sz="2200" dirty="0"/>
              <a:t>one</a:t>
            </a:r>
          </a:p>
          <a:p>
            <a:pPr lvl="1"/>
            <a:r>
              <a:rPr lang="en-US" altLang="en-US" sz="2200" dirty="0"/>
              <a:t>Each point is assigned to the </a:t>
            </a:r>
            <a:br>
              <a:rPr lang="en-US" altLang="en-US" sz="2200" dirty="0"/>
            </a:br>
            <a:r>
              <a:rPr lang="en-US" altLang="en-US" sz="2200" dirty="0"/>
              <a:t>closest centroid</a:t>
            </a:r>
          </a:p>
          <a:p>
            <a:pPr lvl="1"/>
            <a:r>
              <a:rPr lang="en-US" altLang="en-US" sz="2200" dirty="0"/>
              <a:t>Other centroids are updated based</a:t>
            </a:r>
            <a:br>
              <a:rPr lang="en-US" altLang="en-US" sz="2200" dirty="0"/>
            </a:br>
            <a:r>
              <a:rPr lang="en-US" altLang="en-US" sz="2200" dirty="0"/>
              <a:t> on their nearness to the  closest centroid</a:t>
            </a:r>
          </a:p>
          <a:p>
            <a:pPr marL="457200" lvl="1" indent="0">
              <a:buNone/>
            </a:pPr>
            <a:r>
              <a:rPr lang="en-US" sz="1600" dirty="0" err="1"/>
              <a:t>Kohonen</a:t>
            </a:r>
            <a:r>
              <a:rPr lang="en-US" sz="1600" dirty="0"/>
              <a:t>, </a:t>
            </a:r>
            <a:r>
              <a:rPr lang="en-US" sz="1600" dirty="0" err="1"/>
              <a:t>Teuvo</a:t>
            </a:r>
            <a:r>
              <a:rPr lang="en-US" sz="1600" dirty="0"/>
              <a:t>, and Self-Organizing Maps. "Springer series in information sciences." </a:t>
            </a:r>
            <a:r>
              <a:rPr lang="en-US" sz="1600" i="1" dirty="0"/>
              <a:t>Self-organizing maps</a:t>
            </a:r>
            <a:r>
              <a:rPr lang="en-US" sz="1600" dirty="0"/>
              <a:t> 30 (1995).</a:t>
            </a:r>
            <a:endParaRPr lang="en-US" altLang="en-US" sz="1600" dirty="0"/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472373"/>
            <a:ext cx="2751138" cy="246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973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SOM: Self-Organizing Maps</a:t>
            </a:r>
          </a:p>
        </p:txBody>
      </p:sp>
      <p:pic>
        <p:nvPicPr>
          <p:cNvPr id="1843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1279525"/>
            <a:ext cx="82994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 sz="2400"/>
              <a:t>Updates are weighted by distance</a:t>
            </a:r>
          </a:p>
          <a:p>
            <a:pPr lvl="1"/>
            <a:r>
              <a:rPr lang="en-US" altLang="en-US" sz="2000"/>
              <a:t>Centroids farther away are affected less</a:t>
            </a:r>
          </a:p>
          <a:p>
            <a:r>
              <a:rPr lang="en-US" altLang="en-US" sz="2400"/>
              <a:t>The impact of the updates decreases with each time</a:t>
            </a:r>
          </a:p>
          <a:p>
            <a:pPr lvl="1"/>
            <a:r>
              <a:rPr lang="en-US" altLang="en-US" sz="2000"/>
              <a:t>At some point the centroids will not change much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tabLst>
                <a:tab pos="7604125" algn="l"/>
              </a:tabLst>
            </a:pPr>
            <a:r>
              <a:rPr lang="en-US" altLang="en-US"/>
              <a:t>SOM can be viewed as a type of dimensionality reduction</a:t>
            </a:r>
          </a:p>
          <a:p>
            <a:pPr>
              <a:tabLst>
                <a:tab pos="7604125" algn="l"/>
              </a:tabLst>
            </a:pPr>
            <a:r>
              <a:rPr lang="en-US" altLang="en-US"/>
              <a:t>If a two-dimensional grid is used, the results can be visualized</a:t>
            </a:r>
          </a:p>
          <a:p>
            <a:pPr>
              <a:tabLst>
                <a:tab pos="7604125" algn="l"/>
              </a:tabLst>
            </a:pPr>
            <a:endParaRPr lang="en-US" altLang="en-US"/>
          </a:p>
          <a:p>
            <a:pPr>
              <a:tabLst>
                <a:tab pos="7604125" algn="l"/>
              </a:tabLst>
            </a:pPr>
            <a:endParaRPr lang="en-US" altLang="en-US"/>
          </a:p>
          <a:p>
            <a:pPr>
              <a:tabLst>
                <a:tab pos="7604125" algn="l"/>
              </a:tabLst>
            </a:pPr>
            <a:endParaRPr lang="en-US" altLang="en-US"/>
          </a:p>
          <a:p>
            <a:pPr>
              <a:tabLst>
                <a:tab pos="7604125" algn="l"/>
              </a:tabLst>
            </a:pPr>
            <a:endParaRPr lang="en-US" altLang="en-US"/>
          </a:p>
          <a:p>
            <a:pPr>
              <a:tabLst>
                <a:tab pos="7604125" algn="l"/>
              </a:tabLst>
            </a:pPr>
            <a:endParaRPr lang="en-US" alt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SOM: Self-Organizing Maps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778875" cy="533400"/>
          </a:xfrm>
        </p:spPr>
        <p:txBody>
          <a:bodyPr/>
          <a:lstStyle/>
          <a:p>
            <a:r>
              <a:rPr lang="en-US" altLang="en-US"/>
              <a:t>SOM Clusters of LA Times Document Data</a:t>
            </a:r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1004888"/>
            <a:ext cx="673735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Fuzzy C-means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/>
                  <a:t>Objective function</a:t>
                </a:r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2">
                  <a:buFont typeface="Wingdings" pitchFamily="2" charset="2"/>
                  <a:buNone/>
                </a:pPr>
                <a:r>
                  <a:rPr lang="en-US" altLang="en-US" dirty="0"/>
                  <a:t> </a:t>
                </a:r>
              </a:p>
              <a:p>
                <a:pPr marL="1147763" lvl="2" indent="-233363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:  weight with which object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>
                    <a:sym typeface="Symbol" pitchFamily="18" charset="2"/>
                  </a:rPr>
                  <a:t> belongs to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sym typeface="Symbol" pitchFamily="18" charset="2"/>
                </a:endParaRPr>
              </a:p>
              <a:p>
                <a:pPr marL="1147763" lvl="2" indent="-233363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𝑝</m:t>
                    </m:r>
                    <m:r>
                      <a:rPr lang="en-US" b="0" i="1" smtClean="0">
                        <a:latin typeface="Cambria Math"/>
                      </a:rPr>
                      <m:t>: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a power for the weight not a superscript and controls how “fuzzy” the clustering is</a:t>
                </a:r>
              </a:p>
              <a:p>
                <a:pPr lvl="4"/>
                <a:endParaRPr lang="en-US" altLang="en-US" sz="800" dirty="0">
                  <a:sym typeface="Symbol" pitchFamily="18" charset="2"/>
                </a:endParaRPr>
              </a:p>
              <a:p>
                <a:pPr lvl="1"/>
                <a:r>
                  <a:rPr lang="en-US" altLang="en-US" dirty="0"/>
                  <a:t>To minimize objective function, repeat the following:</a:t>
                </a:r>
              </a:p>
              <a:p>
                <a:pPr lvl="2"/>
                <a:r>
                  <a:rPr lang="en-US" altLang="en-US" dirty="0"/>
                  <a:t> 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dirty="0"/>
                  <a:t>and determine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endParaRPr lang="en-US" altLang="en-US" dirty="0"/>
              </a:p>
              <a:p>
                <a:pPr lvl="2"/>
                <a:r>
                  <a:rPr lang="en-US" altLang="en-US" dirty="0"/>
                  <a:t> Fix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and </a:t>
                </a:r>
                <a:r>
                  <a:rPr lang="en-US" altLang="en-US" dirty="0" err="1"/>
                  <a:t>recompute</a:t>
                </a: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𝒄</m:t>
                    </m:r>
                  </m:oMath>
                </a14:m>
                <a:endParaRPr lang="en-US" altLang="en-US" b="1" dirty="0"/>
              </a:p>
              <a:p>
                <a:pPr lvl="1"/>
                <a:endParaRPr lang="en-US" altLang="en-US" dirty="0"/>
              </a:p>
              <a:p>
                <a:pPr lvl="1"/>
                <a:r>
                  <a:rPr lang="en-US" altLang="en-US" dirty="0"/>
                  <a:t>Fuzzy c-means clustering: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[0,1]</a:t>
                </a:r>
                <a:br>
                  <a:rPr lang="en-US" altLang="en-US" dirty="0">
                    <a:sym typeface="Symbol" pitchFamily="18" charset="2"/>
                  </a:rPr>
                </a:br>
                <a:endParaRPr lang="en-US" altLang="en-US" dirty="0">
                  <a:sym typeface="Symbol" pitchFamily="18" charset="2"/>
                </a:endParaRPr>
              </a:p>
              <a:p>
                <a:pPr marL="0" lvl="1" indent="0">
                  <a:buNone/>
                </a:pPr>
                <a:r>
                  <a:rPr lang="en-US" sz="1300" dirty="0" err="1"/>
                  <a:t>Bezdek</a:t>
                </a:r>
                <a:r>
                  <a:rPr lang="en-US" sz="1300" dirty="0"/>
                  <a:t>, James C. </a:t>
                </a:r>
                <a:r>
                  <a:rPr lang="en-US" sz="1300" i="1" dirty="0"/>
                  <a:t>Pattern recognition with fuzzy objective function algorithms</a:t>
                </a:r>
                <a:r>
                  <a:rPr lang="en-US" sz="1300" dirty="0"/>
                  <a:t>. Kluwer Academic Publishers, 1981.</a:t>
                </a:r>
                <a:r>
                  <a:rPr lang="en-US" altLang="en-US" sz="1300" dirty="0"/>
                  <a:t> </a:t>
                </a:r>
              </a:p>
            </p:txBody>
          </p:sp>
        </mc:Choice>
        <mc:Fallback xmlns="">
          <p:sp>
            <p:nvSpPr>
              <p:cNvPr id="61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440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48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732866456"/>
              </p:ext>
            </p:extLst>
          </p:nvPr>
        </p:nvGraphicFramePr>
        <p:xfrm>
          <a:off x="6172200" y="1691640"/>
          <a:ext cx="129540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" name="Equation" r:id="rId4" imgW="596641" imgH="444307" progId="Equation.3">
                  <p:embed/>
                </p:oleObj>
              </mc:Choice>
              <mc:Fallback>
                <p:oleObj name="Equation" r:id="rId4" imgW="596641" imgH="44430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691640"/>
                        <a:ext cx="1295400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AutoShape 6"/>
          <p:cNvSpPr>
            <a:spLocks noChangeArrowheads="1"/>
          </p:cNvSpPr>
          <p:nvPr/>
        </p:nvSpPr>
        <p:spPr bwMode="auto">
          <a:xfrm>
            <a:off x="4343400" y="1066800"/>
            <a:ext cx="2057400" cy="457200"/>
          </a:xfrm>
          <a:prstGeom prst="wedgeRoundRectCallout">
            <a:avLst>
              <a:gd name="adj1" fmla="val -50231"/>
              <a:gd name="adj2" fmla="val 143750"/>
              <a:gd name="adj3" fmla="val 16667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/>
              <a:t>p: fuzzifier (p &gt;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86735" y="1691640"/>
                <a:ext cx="3178434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/>
                        </a:rPr>
                        <m:t>𝑆𝑆𝐸</m:t>
                      </m:r>
                      <m:r>
                        <a:rPr lang="en-US" sz="18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/>
                            </a:rPr>
                            <m:t>𝑗</m:t>
                          </m:r>
                          <m:r>
                            <a:rPr lang="en-US" sz="1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𝑑𝑖𝑠𝑡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35" y="1691640"/>
                <a:ext cx="3178434" cy="90819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Another SOM Example: 2D Points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1"/>
          <a:stretch>
            <a:fillRect/>
          </a:stretch>
        </p:blipFill>
        <p:spPr bwMode="auto">
          <a:xfrm>
            <a:off x="0" y="1050925"/>
            <a:ext cx="9144000" cy="50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SOM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complexity</a:t>
            </a:r>
          </a:p>
          <a:p>
            <a:endParaRPr lang="en-US" dirty="0"/>
          </a:p>
          <a:p>
            <a:r>
              <a:rPr lang="en-US" dirty="0"/>
              <a:t>Locally optimal solution</a:t>
            </a:r>
          </a:p>
          <a:p>
            <a:endParaRPr lang="en-US" dirty="0"/>
          </a:p>
          <a:p>
            <a:r>
              <a:rPr lang="en-US" dirty="0"/>
              <a:t>Grid is </a:t>
            </a:r>
            <a:r>
              <a:rPr lang="en-US"/>
              <a:t>somewhat arbitrary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7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Grid-based Clustering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 type of density-based clustering</a:t>
            </a:r>
          </a:p>
          <a:p>
            <a:endParaRPr lang="en-US" altLang="en-US"/>
          </a:p>
        </p:txBody>
      </p:sp>
      <p:pic>
        <p:nvPicPr>
          <p:cNvPr id="22532" name="Picture 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3505200"/>
            <a:ext cx="6172200" cy="2790825"/>
          </a:xfrm>
          <a:noFill/>
        </p:spPr>
      </p:pic>
      <p:pic>
        <p:nvPicPr>
          <p:cNvPr id="2253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1647825"/>
            <a:ext cx="8902700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Subspace Clustering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96963"/>
            <a:ext cx="8318500" cy="5181600"/>
          </a:xfrm>
        </p:spPr>
        <p:txBody>
          <a:bodyPr/>
          <a:lstStyle/>
          <a:p>
            <a:r>
              <a:rPr lang="en-US" altLang="en-US" dirty="0"/>
              <a:t>Until now, we found clusters by considering all of the attributes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Some clusters may involve only a subset of attributes, i.e., subspaces of the data</a:t>
            </a:r>
          </a:p>
          <a:p>
            <a:pPr lvl="1"/>
            <a:r>
              <a:rPr lang="en-US" altLang="en-US" dirty="0"/>
              <a:t>Example: </a:t>
            </a:r>
          </a:p>
          <a:p>
            <a:pPr marL="1203325" lvl="2" indent="-230188"/>
            <a:r>
              <a:rPr lang="en-US" altLang="en-US" dirty="0"/>
              <a:t>When k-means is used to find document clusters, the resulting clusters can typically be characterized by 10 or so terms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24579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9"/>
          <a:stretch>
            <a:fillRect/>
          </a:stretch>
        </p:blipFill>
        <p:spPr>
          <a:xfrm>
            <a:off x="950913" y="1268413"/>
            <a:ext cx="7050087" cy="4930775"/>
          </a:xfr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25603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9675" y="1257300"/>
            <a:ext cx="6721475" cy="4953000"/>
          </a:xfr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2662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9"/>
          <a:stretch>
            <a:fillRect/>
          </a:stretch>
        </p:blipFill>
        <p:spPr>
          <a:xfrm>
            <a:off x="1225550" y="1200150"/>
            <a:ext cx="6689725" cy="5067300"/>
          </a:xfr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2765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138" y="1143000"/>
            <a:ext cx="7764462" cy="5181600"/>
          </a:xfr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Clique Algorithm - Overview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 grid-based clustering algorithm that methodically finds subspace clusters</a:t>
            </a:r>
          </a:p>
          <a:p>
            <a:pPr lvl="1"/>
            <a:r>
              <a:rPr lang="en-US" altLang="en-US" dirty="0"/>
              <a:t>Partitions the data space into rectangular units of equal volume</a:t>
            </a:r>
          </a:p>
          <a:p>
            <a:pPr lvl="1"/>
            <a:r>
              <a:rPr lang="en-US" altLang="en-US" dirty="0"/>
              <a:t>Measures the density of each unit by the fraction of points it contains</a:t>
            </a:r>
          </a:p>
          <a:p>
            <a:pPr lvl="1"/>
            <a:r>
              <a:rPr lang="en-US" altLang="en-US" dirty="0"/>
              <a:t>A unit is dense if the fraction of overall points it contains is above a user specified threshold, </a:t>
            </a:r>
            <a:r>
              <a:rPr lang="en-US" altLang="en-US" dirty="0">
                <a:sym typeface="Symbol" pitchFamily="18" charset="2"/>
              </a:rPr>
              <a:t>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A cluster is a group of collections of contiguous (touching) dense units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Clique Algorithm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It is impractical to check each volume unit to see if it is dense since there is exponential number of such units</a:t>
            </a:r>
          </a:p>
          <a:p>
            <a:pPr lvl="4">
              <a:lnSpc>
                <a:spcPct val="90000"/>
              </a:lnSpc>
            </a:pPr>
            <a:endParaRPr lang="en-US" altLang="en-US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Monotone property of density-based clusters</a:t>
            </a:r>
            <a:r>
              <a:rPr lang="en-US" alt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a set of points forms a density based cluster in k dimensions, then the same set of points is also part of a density based cluster in all possible subsets of those dimensions</a:t>
            </a:r>
          </a:p>
          <a:p>
            <a:pPr lvl="4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Very similar to </a:t>
            </a:r>
            <a:r>
              <a:rPr lang="en-US" altLang="en-US" dirty="0" err="1"/>
              <a:t>Apriori</a:t>
            </a:r>
            <a:r>
              <a:rPr lang="en-US" altLang="en-US" dirty="0"/>
              <a:t> algorithm</a:t>
            </a:r>
          </a:p>
          <a:p>
            <a:pPr lvl="4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Can find overlapping clusters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Fuzzy C-means</a:t>
            </a:r>
          </a:p>
        </p:txBody>
      </p:sp>
      <p:graphicFrame>
        <p:nvGraphicFramePr>
          <p:cNvPr id="7171" name="Object 3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698701493"/>
              </p:ext>
            </p:extLst>
          </p:nvPr>
        </p:nvGraphicFramePr>
        <p:xfrm>
          <a:off x="228600" y="2844800"/>
          <a:ext cx="37338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" name="Equation" r:id="rId3" imgW="2057400" imgH="482400" progId="Equation.3">
                  <p:embed/>
                </p:oleObj>
              </mc:Choice>
              <mc:Fallback>
                <p:oleObj name="Equation" r:id="rId3" imgW="2057400" imgH="482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844800"/>
                        <a:ext cx="37338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1295400" y="5881688"/>
            <a:ext cx="6019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 dirty="0"/>
              <a:t>SSE(x) is minimized when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x1</a:t>
            </a:r>
            <a:r>
              <a:rPr lang="en-US" altLang="en-US" sz="1800" dirty="0"/>
              <a:t> = 0.9,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x2</a:t>
            </a:r>
            <a:r>
              <a:rPr lang="en-US" altLang="en-US" sz="1800" dirty="0"/>
              <a:t> = 0.1</a:t>
            </a:r>
          </a:p>
        </p:txBody>
      </p:sp>
      <p:grpSp>
        <p:nvGrpSpPr>
          <p:cNvPr id="7173" name="Group 6"/>
          <p:cNvGrpSpPr>
            <a:grpSpLocks/>
          </p:cNvGrpSpPr>
          <p:nvPr/>
        </p:nvGrpSpPr>
        <p:grpSpPr bwMode="auto">
          <a:xfrm>
            <a:off x="1447800" y="1066800"/>
            <a:ext cx="5791200" cy="1158875"/>
            <a:chOff x="1200" y="2544"/>
            <a:chExt cx="3648" cy="730"/>
          </a:xfrm>
        </p:grpSpPr>
        <p:sp>
          <p:nvSpPr>
            <p:cNvPr id="7175" name="Line 7"/>
            <p:cNvSpPr>
              <a:spLocks noChangeShapeType="1"/>
            </p:cNvSpPr>
            <p:nvPr/>
          </p:nvSpPr>
          <p:spPr bwMode="auto">
            <a:xfrm>
              <a:off x="1296" y="2928"/>
              <a:ext cx="34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6" name="Oval 8"/>
            <p:cNvSpPr>
              <a:spLocks noChangeArrowheads="1"/>
            </p:cNvSpPr>
            <p:nvPr/>
          </p:nvSpPr>
          <p:spPr bwMode="auto">
            <a:xfrm>
              <a:off x="1296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77" name="Oval 9"/>
            <p:cNvSpPr>
              <a:spLocks noChangeArrowheads="1"/>
            </p:cNvSpPr>
            <p:nvPr/>
          </p:nvSpPr>
          <p:spPr bwMode="auto">
            <a:xfrm>
              <a:off x="4608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78" name="Text Box 10"/>
            <p:cNvSpPr txBox="1">
              <a:spLocks noChangeArrowheads="1"/>
            </p:cNvSpPr>
            <p:nvPr/>
          </p:nvSpPr>
          <p:spPr bwMode="auto">
            <a:xfrm>
              <a:off x="1248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1</a:t>
              </a:r>
            </a:p>
          </p:txBody>
        </p:sp>
        <p:sp>
          <p:nvSpPr>
            <p:cNvPr id="7179" name="Text Box 11"/>
            <p:cNvSpPr txBox="1">
              <a:spLocks noChangeArrowheads="1"/>
            </p:cNvSpPr>
            <p:nvPr/>
          </p:nvSpPr>
          <p:spPr bwMode="auto">
            <a:xfrm>
              <a:off x="2256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2</a:t>
              </a:r>
            </a:p>
          </p:txBody>
        </p:sp>
        <p:sp>
          <p:nvSpPr>
            <p:cNvPr id="7180" name="Text Box 12"/>
            <p:cNvSpPr txBox="1">
              <a:spLocks noChangeArrowheads="1"/>
            </p:cNvSpPr>
            <p:nvPr/>
          </p:nvSpPr>
          <p:spPr bwMode="auto">
            <a:xfrm>
              <a:off x="4560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5</a:t>
              </a:r>
            </a:p>
          </p:txBody>
        </p:sp>
        <p:sp>
          <p:nvSpPr>
            <p:cNvPr id="7181" name="Text Box 13"/>
            <p:cNvSpPr txBox="1">
              <a:spLocks noChangeArrowheads="1"/>
            </p:cNvSpPr>
            <p:nvPr/>
          </p:nvSpPr>
          <p:spPr bwMode="auto">
            <a:xfrm>
              <a:off x="1200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1</a:t>
              </a:r>
            </a:p>
          </p:txBody>
        </p:sp>
        <p:sp>
          <p:nvSpPr>
            <p:cNvPr id="7182" name="Text Box 14"/>
            <p:cNvSpPr txBox="1">
              <a:spLocks noChangeArrowheads="1"/>
            </p:cNvSpPr>
            <p:nvPr/>
          </p:nvSpPr>
          <p:spPr bwMode="auto">
            <a:xfrm>
              <a:off x="4512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2</a:t>
              </a:r>
            </a:p>
          </p:txBody>
        </p:sp>
        <p:sp>
          <p:nvSpPr>
            <p:cNvPr id="7183" name="Text Box 15"/>
            <p:cNvSpPr txBox="1">
              <a:spLocks noChangeArrowheads="1"/>
            </p:cNvSpPr>
            <p:nvPr/>
          </p:nvSpPr>
          <p:spPr bwMode="auto">
            <a:xfrm>
              <a:off x="2256" y="2582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latin typeface="Times" pitchFamily="18" charset="0"/>
                  <a:sym typeface="Symbol" pitchFamily="18" charset="2"/>
                </a:rPr>
                <a:t>x</a:t>
              </a:r>
              <a:endParaRPr lang="en-US" altLang="en-US" sz="2000" baseline="-25000">
                <a:latin typeface="Times" pitchFamily="18" charset="0"/>
              </a:endParaRPr>
            </a:p>
          </p:txBody>
        </p:sp>
        <p:sp>
          <p:nvSpPr>
            <p:cNvPr id="7184" name="Oval 16"/>
            <p:cNvSpPr>
              <a:spLocks noChangeArrowheads="1"/>
            </p:cNvSpPr>
            <p:nvPr/>
          </p:nvSpPr>
          <p:spPr bwMode="auto">
            <a:xfrm>
              <a:off x="2304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7174" name="Picture 17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5" t="4755"/>
          <a:stretch/>
        </p:blipFill>
        <p:spPr>
          <a:xfrm>
            <a:off x="4251960" y="2133600"/>
            <a:ext cx="4679315" cy="3657600"/>
          </a:xfr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3712280" y="3813106"/>
            <a:ext cx="777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/>
              <a:t>SSE(x)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Clique Algorithm</a:t>
            </a:r>
          </a:p>
        </p:txBody>
      </p:sp>
      <p:pic>
        <p:nvPicPr>
          <p:cNvPr id="30723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163" y="1887538"/>
            <a:ext cx="8318500" cy="3692525"/>
          </a:xfr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Limitations of Clique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Time complexity is exponential in number of dimensions</a:t>
            </a:r>
          </a:p>
          <a:p>
            <a:pPr lvl="1"/>
            <a:r>
              <a:rPr lang="en-US" altLang="en-US"/>
              <a:t>Especially if “too many” dense units are generated at lower stages</a:t>
            </a:r>
          </a:p>
          <a:p>
            <a:pPr lvl="1"/>
            <a:endParaRPr lang="en-US" altLang="en-US"/>
          </a:p>
          <a:p>
            <a:r>
              <a:rPr lang="en-US" altLang="en-US"/>
              <a:t>May fail if clusters are of widely differing densities, since the threshold is fixed</a:t>
            </a:r>
          </a:p>
          <a:p>
            <a:pPr lvl="1"/>
            <a:r>
              <a:rPr lang="en-US" altLang="en-US"/>
              <a:t>Determining appropriate threshold and unit interval length can be challenging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Denclue (DENsity CLUstering)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96963"/>
            <a:ext cx="8318500" cy="5181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Based on the notion of kernel-density estimation</a:t>
            </a:r>
          </a:p>
          <a:p>
            <a:pPr lvl="1">
              <a:defRPr/>
            </a:pPr>
            <a:r>
              <a:rPr lang="en-US" dirty="0"/>
              <a:t>Contribution of each point to the density is given by  an influence or kernel function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Overall density is the sum of the contributions of all points</a:t>
            </a:r>
          </a:p>
          <a:p>
            <a:pPr lvl="1">
              <a:buFont typeface="Arial" charset="0"/>
              <a:buNone/>
              <a:defRPr/>
            </a:pPr>
            <a:endParaRPr lang="en-US" dirty="0"/>
          </a:p>
          <a:p>
            <a:pPr lvl="4">
              <a:defRPr/>
            </a:pPr>
            <a:endParaRPr lang="en-US" sz="800" dirty="0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336925"/>
            <a:ext cx="47259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2332038"/>
            <a:ext cx="31448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1143000" y="4800600"/>
            <a:ext cx="7178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Formula and plot of Gaussian Kernel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Example of Density from Gaussian Kernel</a:t>
            </a:r>
          </a:p>
        </p:txBody>
      </p:sp>
      <p:grpSp>
        <p:nvGrpSpPr>
          <p:cNvPr id="33795" name="Group 9"/>
          <p:cNvGrpSpPr>
            <a:grpSpLocks/>
          </p:cNvGrpSpPr>
          <p:nvPr/>
        </p:nvGrpSpPr>
        <p:grpSpPr bwMode="auto">
          <a:xfrm>
            <a:off x="0" y="2103438"/>
            <a:ext cx="4324350" cy="3336925"/>
            <a:chOff x="0" y="1325"/>
            <a:chExt cx="2724" cy="2102"/>
          </a:xfrm>
        </p:grpSpPr>
        <p:pic>
          <p:nvPicPr>
            <p:cNvPr id="33799" name="Picture 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25"/>
              <a:ext cx="2724" cy="2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0" name="Rectangle 8"/>
            <p:cNvSpPr>
              <a:spLocks noChangeArrowheads="1"/>
            </p:cNvSpPr>
            <p:nvPr/>
          </p:nvSpPr>
          <p:spPr bwMode="auto">
            <a:xfrm>
              <a:off x="547" y="3024"/>
              <a:ext cx="375" cy="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3796" name="Group 12"/>
          <p:cNvGrpSpPr>
            <a:grpSpLocks/>
          </p:cNvGrpSpPr>
          <p:nvPr/>
        </p:nvGrpSpPr>
        <p:grpSpPr bwMode="auto">
          <a:xfrm>
            <a:off x="4343400" y="1782763"/>
            <a:ext cx="4441825" cy="3749675"/>
            <a:chOff x="2736" y="1094"/>
            <a:chExt cx="2798" cy="2362"/>
          </a:xfrm>
        </p:grpSpPr>
        <p:pic>
          <p:nvPicPr>
            <p:cNvPr id="33797" name="Picture 1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1094"/>
              <a:ext cx="2798" cy="2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798" name="Rectangle 11"/>
            <p:cNvSpPr>
              <a:spLocks noChangeArrowheads="1"/>
            </p:cNvSpPr>
            <p:nvPr/>
          </p:nvSpPr>
          <p:spPr bwMode="auto">
            <a:xfrm>
              <a:off x="2909" y="3110"/>
              <a:ext cx="345" cy="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DENCLUE Algorithm</a:t>
            </a: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1417638"/>
            <a:ext cx="84550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DENCLUE Algorithm</a:t>
            </a:r>
          </a:p>
        </p:txBody>
      </p:sp>
      <p:sp>
        <p:nvSpPr>
          <p:cNvPr id="3584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altLang="en-US" sz="2400"/>
              <a:t>Find the density function</a:t>
            </a:r>
          </a:p>
          <a:p>
            <a:pPr>
              <a:spcAft>
                <a:spcPts val="1000"/>
              </a:spcAft>
            </a:pPr>
            <a:r>
              <a:rPr lang="en-US" altLang="en-US" sz="2400"/>
              <a:t>Identify local maxima (density attractors)</a:t>
            </a:r>
          </a:p>
          <a:p>
            <a:pPr>
              <a:spcAft>
                <a:spcPts val="1000"/>
              </a:spcAft>
            </a:pPr>
            <a:r>
              <a:rPr lang="en-US" altLang="en-US" sz="2400"/>
              <a:t>Assign each point to the density attractor</a:t>
            </a:r>
          </a:p>
          <a:p>
            <a:pPr lvl="1">
              <a:spcAft>
                <a:spcPts val="1000"/>
              </a:spcAft>
            </a:pPr>
            <a:r>
              <a:rPr lang="en-US" altLang="en-US"/>
              <a:t>Follow direction of maximum increase in density</a:t>
            </a:r>
          </a:p>
          <a:p>
            <a:pPr>
              <a:spcAft>
                <a:spcPts val="1000"/>
              </a:spcAft>
            </a:pPr>
            <a:r>
              <a:rPr lang="en-US" altLang="en-US" sz="2400"/>
              <a:t>Define clusters as groups consisting of points associated with density attractor</a:t>
            </a:r>
          </a:p>
          <a:p>
            <a:pPr>
              <a:spcAft>
                <a:spcPts val="1000"/>
              </a:spcAft>
            </a:pPr>
            <a:r>
              <a:rPr lang="en-US" altLang="en-US" sz="2400"/>
              <a:t>Discard clusters whose density attractor has a density less than a user specified minimum, </a:t>
            </a:r>
            <a:r>
              <a:rPr lang="en-US" altLang="en-US" sz="2400">
                <a:sym typeface="Symbol" pitchFamily="18" charset="2"/>
              </a:rPr>
              <a:t></a:t>
            </a:r>
          </a:p>
          <a:p>
            <a:pPr>
              <a:spcAft>
                <a:spcPts val="1000"/>
              </a:spcAft>
            </a:pPr>
            <a:r>
              <a:rPr lang="en-US" altLang="en-US" sz="2400"/>
              <a:t>Combine clusters connected by paths of points that are connected by points with density above </a:t>
            </a:r>
            <a:r>
              <a:rPr lang="en-US" altLang="en-US" sz="2400">
                <a:sym typeface="Symbol" pitchFamily="18" charset="2"/>
              </a:rPr>
              <a:t>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152400"/>
            <a:ext cx="8548687" cy="533400"/>
          </a:xfrm>
        </p:spPr>
        <p:txBody>
          <a:bodyPr/>
          <a:lstStyle/>
          <a:p>
            <a:r>
              <a:rPr lang="en-US" altLang="en-US" sz="2800"/>
              <a:t>Graph-Based Clustering: General Concepts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Graph-Based clustering uses the proximity graph</a:t>
            </a:r>
          </a:p>
          <a:p>
            <a:pPr lvl="1"/>
            <a:r>
              <a:rPr lang="en-US" altLang="en-US"/>
              <a:t>Start with the proximity matrix</a:t>
            </a:r>
          </a:p>
          <a:p>
            <a:pPr lvl="1"/>
            <a:r>
              <a:rPr lang="en-US" altLang="en-US"/>
              <a:t>Consider each point as a node in a graph</a:t>
            </a:r>
          </a:p>
          <a:p>
            <a:pPr lvl="1"/>
            <a:r>
              <a:rPr lang="en-US" altLang="en-US"/>
              <a:t>Each edge between two nodes has a weight which is the proximity between the two points</a:t>
            </a:r>
          </a:p>
          <a:p>
            <a:pPr lvl="1"/>
            <a:r>
              <a:rPr lang="en-US" altLang="en-US"/>
              <a:t>Initially the proximity graph is fully connected </a:t>
            </a:r>
          </a:p>
          <a:p>
            <a:pPr lvl="1"/>
            <a:r>
              <a:rPr lang="en-US" altLang="en-US"/>
              <a:t>MIN (single-link) and MAX (complete-link) can be viewed in graph terms</a:t>
            </a:r>
          </a:p>
          <a:p>
            <a:pPr lvl="1"/>
            <a:endParaRPr lang="en-US" altLang="en-US"/>
          </a:p>
          <a:p>
            <a:r>
              <a:rPr lang="en-US" altLang="en-US"/>
              <a:t>In the simplest case, clusters are connected components in the graph.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CURE Algorithm: Graph-Based Clustering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Agglomerative hierarchical clustering algorithms vary in terms of how the proximity of two clusters are computed</a:t>
            </a:r>
          </a:p>
          <a:p>
            <a:pPr lvl="2"/>
            <a:r>
              <a:rPr lang="en-US" altLang="en-US" dirty="0"/>
              <a:t> MIN (single link)</a:t>
            </a:r>
          </a:p>
          <a:p>
            <a:pPr lvl="3"/>
            <a:r>
              <a:rPr lang="en-US" altLang="en-US" dirty="0"/>
              <a:t>susceptible to noise/outliers</a:t>
            </a:r>
          </a:p>
          <a:p>
            <a:pPr lvl="2"/>
            <a:r>
              <a:rPr lang="en-US" altLang="en-US" dirty="0"/>
              <a:t> MAX (complete link)/GROUP AVERAGE/Centroid/Ward’s: </a:t>
            </a:r>
          </a:p>
          <a:p>
            <a:pPr lvl="3"/>
            <a:r>
              <a:rPr lang="en-US" altLang="en-US" dirty="0"/>
              <a:t>may not work well with non-globular clusters</a:t>
            </a:r>
          </a:p>
          <a:p>
            <a:pPr lvl="4"/>
            <a:endParaRPr lang="en-US" altLang="en-US" sz="800" dirty="0"/>
          </a:p>
          <a:p>
            <a:r>
              <a:rPr lang="en-US" altLang="en-US" dirty="0"/>
              <a:t>CURE algorithm tries to handle both problems</a:t>
            </a:r>
          </a:p>
          <a:p>
            <a:pPr marL="457200" lvl="1" indent="0">
              <a:buNone/>
            </a:pPr>
            <a:endParaRPr lang="en-US" altLang="en-US" dirty="0"/>
          </a:p>
          <a:p>
            <a:pPr lvl="4"/>
            <a:endParaRPr lang="en-US" altLang="en-US" sz="8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18500" cy="5181600"/>
          </a:xfrm>
        </p:spPr>
        <p:txBody>
          <a:bodyPr/>
          <a:lstStyle/>
          <a:p>
            <a:pPr>
              <a:tabLst>
                <a:tab pos="1143000" algn="l"/>
              </a:tabLst>
            </a:pPr>
            <a:r>
              <a:rPr lang="en-US" altLang="en-US" dirty="0"/>
              <a:t>Represents a cluster using multiple representative points</a:t>
            </a:r>
          </a:p>
          <a:p>
            <a:pPr marL="749300" lvl="1">
              <a:tabLst>
                <a:tab pos="1143000" algn="l"/>
              </a:tabLst>
            </a:pPr>
            <a:r>
              <a:rPr lang="en-US" altLang="en-US" dirty="0"/>
              <a:t>Representative points are found by selecting a constant number of points from a cluster </a:t>
            </a:r>
          </a:p>
          <a:p>
            <a:pPr marL="1143000" lvl="2" indent="-279400">
              <a:tabLst>
                <a:tab pos="1143000" algn="l"/>
              </a:tabLst>
            </a:pPr>
            <a:r>
              <a:rPr lang="en-US" altLang="en-US" dirty="0"/>
              <a:t>First representative point is chosen to be the point furthest from the center of the cluster</a:t>
            </a:r>
          </a:p>
          <a:p>
            <a:pPr marL="1143000" lvl="2" indent="-279400">
              <a:tabLst>
                <a:tab pos="1143000" algn="l"/>
              </a:tabLst>
            </a:pPr>
            <a:r>
              <a:rPr lang="en-US" altLang="en-US" dirty="0"/>
              <a:t>Remaining representative points are chosen so that they are farthest from all previously chosen points</a:t>
            </a:r>
          </a:p>
          <a:p>
            <a:pPr>
              <a:tabLst>
                <a:tab pos="1143000" algn="l"/>
              </a:tabLst>
            </a:pPr>
            <a:endParaRPr lang="en-US" altLang="en-US" sz="1200" dirty="0"/>
          </a:p>
        </p:txBody>
      </p:sp>
      <p:sp>
        <p:nvSpPr>
          <p:cNvPr id="3891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CURE Algorithm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18500" cy="5181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/>
              <a:t>“Shrink” representative points toward the center of the cluster by a factor, </a:t>
            </a:r>
            <a:r>
              <a:rPr lang="en-US" altLang="en-US" sz="2400" dirty="0">
                <a:sym typeface="Symbol" pitchFamily="18" charset="2"/>
              </a:rPr>
              <a:t></a:t>
            </a:r>
          </a:p>
          <a:p>
            <a:pPr>
              <a:lnSpc>
                <a:spcPct val="80000"/>
              </a:lnSpc>
            </a:pPr>
            <a:endParaRPr lang="en-US" altLang="en-US" sz="2400" dirty="0">
              <a:sym typeface="Symbol" pitchFamily="18" charset="2"/>
            </a:endParaRPr>
          </a:p>
          <a:p>
            <a:pPr>
              <a:lnSpc>
                <a:spcPct val="80000"/>
              </a:lnSpc>
            </a:pPr>
            <a:endParaRPr lang="en-US" altLang="en-US" sz="2400" dirty="0">
              <a:sym typeface="Symbol" pitchFamily="18" charset="2"/>
            </a:endParaRPr>
          </a:p>
          <a:p>
            <a:pPr lvl="1">
              <a:lnSpc>
                <a:spcPct val="80000"/>
              </a:lnSpc>
            </a:pPr>
            <a:endParaRPr lang="en-US" altLang="en-US" sz="2000" dirty="0"/>
          </a:p>
          <a:p>
            <a:pPr lvl="4">
              <a:lnSpc>
                <a:spcPct val="80000"/>
              </a:lnSpc>
            </a:pPr>
            <a:endParaRPr lang="en-US" altLang="en-US" sz="800" dirty="0"/>
          </a:p>
          <a:p>
            <a:pPr lvl="1">
              <a:lnSpc>
                <a:spcPct val="80000"/>
              </a:lnSpc>
            </a:pPr>
            <a:endParaRPr lang="en-US" altLang="en-US" sz="2000" dirty="0"/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r>
              <a:rPr lang="en-US" altLang="en-US" sz="2400" dirty="0"/>
              <a:t>Shrinking representative points toward the center helps avoid problems with noise and outliers</a:t>
            </a:r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r>
              <a:rPr lang="en-US" altLang="en-US" sz="2400" dirty="0"/>
              <a:t>Cluster similarity is the similarity of the closest pair of representative points from different clusters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CURE Algorithm</a:t>
            </a:r>
          </a:p>
        </p:txBody>
      </p:sp>
      <p:sp>
        <p:nvSpPr>
          <p:cNvPr id="39940" name="Freeform 52" descr="5%"/>
          <p:cNvSpPr>
            <a:spLocks/>
          </p:cNvSpPr>
          <p:nvPr/>
        </p:nvSpPr>
        <p:spPr bwMode="auto">
          <a:xfrm rot="-5400000">
            <a:off x="1377157" y="2234406"/>
            <a:ext cx="1828800" cy="1382713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1" name="Oval 53"/>
          <p:cNvSpPr>
            <a:spLocks noChangeArrowheads="1"/>
          </p:cNvSpPr>
          <p:nvPr/>
        </p:nvSpPr>
        <p:spPr bwMode="auto">
          <a:xfrm rot="-5400000">
            <a:off x="2209800" y="35353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2" name="Oval 54"/>
          <p:cNvSpPr>
            <a:spLocks noChangeArrowheads="1"/>
          </p:cNvSpPr>
          <p:nvPr/>
        </p:nvSpPr>
        <p:spPr bwMode="auto">
          <a:xfrm rot="-5400000">
            <a:off x="2286000" y="23161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3" name="Oval 55"/>
          <p:cNvSpPr>
            <a:spLocks noChangeArrowheads="1"/>
          </p:cNvSpPr>
          <p:nvPr/>
        </p:nvSpPr>
        <p:spPr bwMode="auto">
          <a:xfrm rot="-5400000">
            <a:off x="1691640" y="28956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4" name="Oval 56"/>
          <p:cNvSpPr>
            <a:spLocks noChangeArrowheads="1"/>
          </p:cNvSpPr>
          <p:nvPr/>
        </p:nvSpPr>
        <p:spPr bwMode="auto">
          <a:xfrm rot="-5400000">
            <a:off x="2817813" y="2695575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5" name="Freeform 57" descr="5%"/>
          <p:cNvSpPr>
            <a:spLocks/>
          </p:cNvSpPr>
          <p:nvPr/>
        </p:nvSpPr>
        <p:spPr bwMode="auto">
          <a:xfrm rot="5400000" flipV="1">
            <a:off x="4876800" y="2087563"/>
            <a:ext cx="1828800" cy="16764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6" name="Oval 58"/>
          <p:cNvSpPr>
            <a:spLocks noChangeArrowheads="1"/>
          </p:cNvSpPr>
          <p:nvPr/>
        </p:nvSpPr>
        <p:spPr bwMode="auto">
          <a:xfrm rot="5400000" flipV="1">
            <a:off x="6400800" y="25447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7" name="Oval 59"/>
          <p:cNvSpPr>
            <a:spLocks noChangeArrowheads="1"/>
          </p:cNvSpPr>
          <p:nvPr/>
        </p:nvSpPr>
        <p:spPr bwMode="auto">
          <a:xfrm rot="5400000" flipV="1">
            <a:off x="5181600" y="24685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8" name="Oval 60"/>
          <p:cNvSpPr>
            <a:spLocks noChangeArrowheads="1"/>
          </p:cNvSpPr>
          <p:nvPr/>
        </p:nvSpPr>
        <p:spPr bwMode="auto">
          <a:xfrm rot="5400000" flipV="1">
            <a:off x="5486400" y="36115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9" name="Oval 61"/>
          <p:cNvSpPr>
            <a:spLocks noChangeArrowheads="1"/>
          </p:cNvSpPr>
          <p:nvPr/>
        </p:nvSpPr>
        <p:spPr bwMode="auto">
          <a:xfrm rot="5400000" flipV="1">
            <a:off x="5791200" y="21637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50" name="Oval 62"/>
          <p:cNvSpPr>
            <a:spLocks noChangeArrowheads="1"/>
          </p:cNvSpPr>
          <p:nvPr/>
        </p:nvSpPr>
        <p:spPr bwMode="auto">
          <a:xfrm rot="5400000" flipV="1">
            <a:off x="6248400" y="33829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51" name="Oval 63"/>
          <p:cNvSpPr>
            <a:spLocks noChangeArrowheads="1"/>
          </p:cNvSpPr>
          <p:nvPr/>
        </p:nvSpPr>
        <p:spPr bwMode="auto">
          <a:xfrm rot="5400000" flipV="1">
            <a:off x="2819400" y="33067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52" name="Line 64"/>
          <p:cNvSpPr>
            <a:spLocks noChangeShapeType="1"/>
          </p:cNvSpPr>
          <p:nvPr/>
        </p:nvSpPr>
        <p:spPr bwMode="auto">
          <a:xfrm flipH="1">
            <a:off x="2331720" y="2468563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3" name="Line 65"/>
          <p:cNvSpPr>
            <a:spLocks noChangeShapeType="1"/>
          </p:cNvSpPr>
          <p:nvPr/>
        </p:nvSpPr>
        <p:spPr bwMode="auto">
          <a:xfrm flipH="1">
            <a:off x="2438400" y="2773363"/>
            <a:ext cx="3048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4" name="Line 66"/>
          <p:cNvSpPr>
            <a:spLocks noChangeShapeType="1"/>
          </p:cNvSpPr>
          <p:nvPr/>
        </p:nvSpPr>
        <p:spPr bwMode="auto">
          <a:xfrm flipH="1" flipV="1">
            <a:off x="2514600" y="3154363"/>
            <a:ext cx="228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5" name="Line 67"/>
          <p:cNvSpPr>
            <a:spLocks noChangeShapeType="1"/>
          </p:cNvSpPr>
          <p:nvPr/>
        </p:nvSpPr>
        <p:spPr bwMode="auto">
          <a:xfrm flipV="1">
            <a:off x="2240280" y="3154363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6" name="Line 68"/>
          <p:cNvSpPr>
            <a:spLocks noChangeShapeType="1"/>
          </p:cNvSpPr>
          <p:nvPr/>
        </p:nvSpPr>
        <p:spPr bwMode="auto">
          <a:xfrm>
            <a:off x="1828800" y="2925763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7" name="Text Box 69"/>
          <p:cNvSpPr txBox="1">
            <a:spLocks noChangeArrowheads="1"/>
          </p:cNvSpPr>
          <p:nvPr/>
        </p:nvSpPr>
        <p:spPr bwMode="auto">
          <a:xfrm>
            <a:off x="2133600" y="2773363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  <a:sym typeface="Symbol" pitchFamily="18" charset="2"/>
              </a:rPr>
              <a:t></a:t>
            </a:r>
          </a:p>
        </p:txBody>
      </p:sp>
      <p:sp>
        <p:nvSpPr>
          <p:cNvPr id="39958" name="Text Box 70"/>
          <p:cNvSpPr txBox="1">
            <a:spLocks noChangeArrowheads="1"/>
          </p:cNvSpPr>
          <p:nvPr/>
        </p:nvSpPr>
        <p:spPr bwMode="auto">
          <a:xfrm>
            <a:off x="5638800" y="2773363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  <a:sym typeface="Symbol" pitchFamily="18" charset="2"/>
              </a:rPr>
              <a:t></a:t>
            </a:r>
          </a:p>
        </p:txBody>
      </p:sp>
      <p:sp>
        <p:nvSpPr>
          <p:cNvPr id="39959" name="Line 71"/>
          <p:cNvSpPr>
            <a:spLocks noChangeShapeType="1"/>
          </p:cNvSpPr>
          <p:nvPr/>
        </p:nvSpPr>
        <p:spPr bwMode="auto">
          <a:xfrm flipH="1">
            <a:off x="5806440" y="2316163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0" name="Line 72"/>
          <p:cNvSpPr>
            <a:spLocks noChangeShapeType="1"/>
          </p:cNvSpPr>
          <p:nvPr/>
        </p:nvSpPr>
        <p:spPr bwMode="auto">
          <a:xfrm>
            <a:off x="5257800" y="2544763"/>
            <a:ext cx="228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1" name="Line 73"/>
          <p:cNvSpPr>
            <a:spLocks noChangeShapeType="1"/>
          </p:cNvSpPr>
          <p:nvPr/>
        </p:nvSpPr>
        <p:spPr bwMode="auto">
          <a:xfrm flipH="1">
            <a:off x="6248400" y="2620963"/>
            <a:ext cx="1524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2" name="Line 74"/>
          <p:cNvSpPr>
            <a:spLocks noChangeShapeType="1"/>
          </p:cNvSpPr>
          <p:nvPr/>
        </p:nvSpPr>
        <p:spPr bwMode="auto">
          <a:xfrm flipH="1" flipV="1">
            <a:off x="5943600" y="3154363"/>
            <a:ext cx="228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3" name="Line 75"/>
          <p:cNvSpPr>
            <a:spLocks noChangeShapeType="1"/>
          </p:cNvSpPr>
          <p:nvPr/>
        </p:nvSpPr>
        <p:spPr bwMode="auto">
          <a:xfrm flipV="1">
            <a:off x="5562600" y="3306763"/>
            <a:ext cx="762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Fuzzy C-means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Objective function: 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Initialization: choose the weights </a:t>
            </a:r>
            <a:r>
              <a:rPr lang="en-US" altLang="en-US" dirty="0" err="1"/>
              <a:t>w</a:t>
            </a:r>
            <a:r>
              <a:rPr lang="en-US" altLang="en-US" baseline="-25000" dirty="0" err="1"/>
              <a:t>ij</a:t>
            </a:r>
            <a:r>
              <a:rPr lang="en-US" altLang="en-US" dirty="0"/>
              <a:t> randomly</a:t>
            </a:r>
          </a:p>
          <a:p>
            <a:pPr lvl="4"/>
            <a:endParaRPr lang="en-US" altLang="en-US" sz="1000" dirty="0"/>
          </a:p>
          <a:p>
            <a:r>
              <a:rPr lang="en-US" altLang="en-US" dirty="0"/>
              <a:t>Repeat:</a:t>
            </a:r>
          </a:p>
          <a:p>
            <a:pPr lvl="1"/>
            <a:r>
              <a:rPr lang="en-US" altLang="en-US" dirty="0"/>
              <a:t>Update centroids:</a:t>
            </a:r>
          </a:p>
          <a:p>
            <a:pPr lvl="1"/>
            <a:endParaRPr lang="en-US" altLang="en-US" sz="1500" dirty="0"/>
          </a:p>
          <a:p>
            <a:pPr lvl="1"/>
            <a:r>
              <a:rPr lang="en-US" altLang="en-US" dirty="0"/>
              <a:t>Update weights:</a:t>
            </a:r>
            <a:endParaRPr lang="en-US" altLang="en-US" sz="1200" dirty="0"/>
          </a:p>
          <a:p>
            <a:pPr lvl="1"/>
            <a:endParaRPr lang="en-US" altLang="en-US" dirty="0"/>
          </a:p>
        </p:txBody>
      </p:sp>
      <p:graphicFrame>
        <p:nvGraphicFramePr>
          <p:cNvPr id="8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398986"/>
              </p:ext>
            </p:extLst>
          </p:nvPr>
        </p:nvGraphicFramePr>
        <p:xfrm>
          <a:off x="6262053" y="1691640"/>
          <a:ext cx="1190307" cy="88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" name="Equation" r:id="rId3" imgW="596641" imgH="444307" progId="Equation.3">
                  <p:embed/>
                </p:oleObj>
              </mc:Choice>
              <mc:Fallback>
                <p:oleObj name="Equation" r:id="rId3" imgW="596641" imgH="44430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2053" y="1691640"/>
                        <a:ext cx="1190307" cy="88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AutoShape 10"/>
          <p:cNvSpPr>
            <a:spLocks noChangeArrowheads="1"/>
          </p:cNvSpPr>
          <p:nvPr/>
        </p:nvSpPr>
        <p:spPr bwMode="auto">
          <a:xfrm>
            <a:off x="4206240" y="1143000"/>
            <a:ext cx="2057400" cy="457200"/>
          </a:xfrm>
          <a:prstGeom prst="wedgeRoundRectCallout">
            <a:avLst>
              <a:gd name="adj1" fmla="val -48843"/>
              <a:gd name="adj2" fmla="val 119097"/>
              <a:gd name="adj3" fmla="val 16667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/>
              <a:t>p: fuzzifier (p &gt;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85955" y="5394960"/>
                <a:ext cx="5813964" cy="998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(1/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𝑑𝑖𝑠𝑡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sz="2000" b="0" i="1"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sup>
                      </m:sSup>
                      <m:r>
                        <a:rPr lang="en-US" sz="2000" b="0">
                          <a:latin typeface="Cambria Math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>
                              <a:latin typeface="Cambria Math"/>
                            </a:rPr>
                            <m:t>𝑗</m:t>
                          </m:r>
                          <m:r>
                            <a:rPr lang="en-US" sz="2000" b="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(1/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𝑑𝑖𝑠𝑡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−1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955" y="5394960"/>
                <a:ext cx="5813964" cy="99886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80560" y="3657600"/>
                <a:ext cx="2473434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en-US" sz="1800" b="0" i="0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 /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8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>
                              <a:latin typeface="Cambria Math"/>
                            </a:rPr>
                            <m:t>𝑖</m:t>
                          </m:r>
                          <m:r>
                            <a:rPr lang="en-US" sz="1800" b="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560" y="3657600"/>
                <a:ext cx="2473434" cy="84856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34535" y="1691640"/>
                <a:ext cx="3082832" cy="817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𝑆𝑆𝐸</m:t>
                      </m:r>
                      <m:r>
                        <a:rPr lang="en-US" sz="16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  <m:r>
                            <a:rPr lang="en-US" sz="16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𝑑𝑖𝑠𝑡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535" y="1691640"/>
                <a:ext cx="3082832" cy="8175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CURE Algorithm</a:t>
            </a:r>
          </a:p>
        </p:txBody>
      </p:sp>
      <p:sp>
        <p:nvSpPr>
          <p:cNvPr id="4096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Uses agglomerative hierarchical scheme to perform clustering;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 = 0: similar to centroid-based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 = 1: somewhat similar to single-link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CURE is better able to handle clusters of arbitrary shapes and sizes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Experimental Results: C</a:t>
            </a:r>
            <a:r>
              <a:rPr lang="en-US" altLang="en-US" sz="2800">
                <a:latin typeface="Arial Rounded MT Bold" pitchFamily="34" charset="0"/>
              </a:rPr>
              <a:t>URE</a:t>
            </a:r>
            <a:endParaRPr lang="en-US" altLang="en-US" sz="2800"/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914400" y="5611813"/>
            <a:ext cx="4491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b="0">
                <a:latin typeface="Times New Roman" pitchFamily="18" charset="0"/>
              </a:rPr>
              <a:t>Picture from </a:t>
            </a:r>
            <a:r>
              <a:rPr lang="en-US" altLang="en-US" sz="2000" b="0" i="1">
                <a:latin typeface="Times New Roman" pitchFamily="18" charset="0"/>
              </a:rPr>
              <a:t>CURE</a:t>
            </a:r>
            <a:r>
              <a:rPr lang="en-US" altLang="en-US" sz="2000" b="0">
                <a:latin typeface="Times New Roman" pitchFamily="18" charset="0"/>
              </a:rPr>
              <a:t>, Guha, Rastogi, Shim.</a:t>
            </a:r>
            <a:endParaRPr lang="en-US" altLang="en-US" sz="2400" b="0">
              <a:latin typeface="Times New Roman" pitchFamily="18" charset="0"/>
            </a:endParaRP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381000" y="1447800"/>
          <a:ext cx="8305800" cy="363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6" name="Bitmap Image" r:id="rId3" imgW="5683810" imgH="2293333" progId="Paint.Picture">
                  <p:embed/>
                </p:oleObj>
              </mc:Choice>
              <mc:Fallback>
                <p:oleObj name="Bitmap Image" r:id="rId3" imgW="5683810" imgH="2293333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224" t="5058" r="7143" b="6429"/>
                      <a:stretch>
                        <a:fillRect/>
                      </a:stretch>
                    </p:blipFill>
                    <p:spPr bwMode="auto">
                      <a:xfrm>
                        <a:off x="381000" y="1447800"/>
                        <a:ext cx="8305800" cy="363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Experimental Results: </a:t>
            </a:r>
            <a:r>
              <a:rPr lang="en-US" altLang="en-US">
                <a:latin typeface="Arial Rounded MT Bold" pitchFamily="34" charset="0"/>
              </a:rPr>
              <a:t>CURE</a:t>
            </a:r>
            <a:endParaRPr lang="en-US" altLang="en-US"/>
          </a:p>
        </p:txBody>
      </p:sp>
      <p:graphicFrame>
        <p:nvGraphicFramePr>
          <p:cNvPr id="43011" name="Object 3"/>
          <p:cNvGraphicFramePr>
            <a:graphicFrameLocks noChangeAspect="1"/>
          </p:cNvGraphicFramePr>
          <p:nvPr/>
        </p:nvGraphicFramePr>
        <p:xfrm>
          <a:off x="152400" y="1216025"/>
          <a:ext cx="8686800" cy="398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02" name="Bitmap Image" r:id="rId3" imgW="7460627" imgH="3147333" progId="Paint.Picture">
                  <p:embed/>
                </p:oleObj>
              </mc:Choice>
              <mc:Fallback>
                <p:oleObj name="Bitmap Image" r:id="rId3" imgW="7460627" imgH="3147333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734" r="6734"/>
                      <a:stretch>
                        <a:fillRect/>
                      </a:stretch>
                    </p:blipFill>
                    <p:spPr bwMode="auto">
                      <a:xfrm>
                        <a:off x="152400" y="1216025"/>
                        <a:ext cx="8686800" cy="398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914400" y="5611813"/>
            <a:ext cx="4491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b="0">
                <a:latin typeface="Times New Roman" pitchFamily="18" charset="0"/>
              </a:rPr>
              <a:t>Picture from </a:t>
            </a:r>
            <a:r>
              <a:rPr lang="en-US" altLang="en-US" sz="2000" b="0" i="1">
                <a:latin typeface="Times New Roman" pitchFamily="18" charset="0"/>
              </a:rPr>
              <a:t>CURE</a:t>
            </a:r>
            <a:r>
              <a:rPr lang="en-US" altLang="en-US" sz="2000" b="0">
                <a:latin typeface="Times New Roman" pitchFamily="18" charset="0"/>
              </a:rPr>
              <a:t>, Guha, Rastogi, Shim.</a:t>
            </a:r>
            <a:endParaRPr lang="en-US" altLang="en-US" sz="2400" b="0">
              <a:latin typeface="Times New Roman" pitchFamily="18" charset="0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6553200" y="2438400"/>
            <a:ext cx="989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b="0">
                <a:latin typeface="Times New Roman" pitchFamily="18" charset="0"/>
              </a:rPr>
              <a:t>(centroid)</a:t>
            </a: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6629400" y="3581400"/>
            <a:ext cx="11763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b="0">
                <a:latin typeface="Times New Roman" pitchFamily="18" charset="0"/>
              </a:rPr>
              <a:t>(single link)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610600" cy="533400"/>
          </a:xfrm>
        </p:spPr>
        <p:txBody>
          <a:bodyPr/>
          <a:lstStyle/>
          <a:p>
            <a:r>
              <a:rPr lang="en-US" altLang="en-US"/>
              <a:t>CURE Cannot Handle Differing Densities</a:t>
            </a: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990600" y="5029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44037" name="Picture 5" descr="fish_clus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763"/>
            <a:ext cx="4067175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5334000" y="4967288"/>
            <a:ext cx="1752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CURE</a:t>
            </a:r>
          </a:p>
        </p:txBody>
      </p:sp>
      <p:sp>
        <p:nvSpPr>
          <p:cNvPr id="44041" name="Rectangle 9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4042" name="Rectangle 10"/>
          <p:cNvSpPr>
            <a:spLocks noChangeArrowheads="1"/>
          </p:cNvSpPr>
          <p:nvPr/>
        </p:nvSpPr>
        <p:spPr bwMode="auto">
          <a:xfrm>
            <a:off x="3246438" y="2530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44043" name="Object 11"/>
          <p:cNvGraphicFramePr>
            <a:graphicFrameLocks noChangeAspect="1"/>
          </p:cNvGraphicFramePr>
          <p:nvPr/>
        </p:nvGraphicFramePr>
        <p:xfrm>
          <a:off x="4435475" y="1554163"/>
          <a:ext cx="4297363" cy="324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1" r:id="rId4" imgW="4686706" imgH="3177815" progId="MSPhotoEd.3">
                  <p:embed/>
                </p:oleObj>
              </mc:Choice>
              <mc:Fallback>
                <p:oleObj r:id="rId4" imgW="4686706" imgH="3177815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449" t="6250" r="11864" b="4991"/>
                      <a:stretch>
                        <a:fillRect/>
                      </a:stretch>
                    </p:blipFill>
                    <p:spPr bwMode="auto">
                      <a:xfrm>
                        <a:off x="4435475" y="1554163"/>
                        <a:ext cx="4297363" cy="324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Graph-Based Clustering: Chameleon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>
                <a:cs typeface="Times New Roman" pitchFamily="18" charset="0"/>
              </a:rPr>
              <a:t>Based on several key ideas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>
              <a:cs typeface="Times New Roman" pitchFamily="18" charset="0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/>
              <a:t>Sparsification of the proximity graph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en-US" altLang="en-US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/>
              <a:t>Partitioning the data into clusters that are relatively pure subclusters of the “true” clusters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en-US" altLang="en-US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/>
              <a:t>Merging based on preserving characteristics of clusters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Graph-Based Clustering: Sparsification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>
                <a:cs typeface="Times New Roman" pitchFamily="18" charset="0"/>
              </a:rPr>
              <a:t>The amount of data that needs to be processed is drastically reduced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>
                <a:cs typeface="Times New Roman" pitchFamily="18" charset="0"/>
              </a:rPr>
              <a:t>Sparsification can eliminate more than 99% of the entries in a proximity matrix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>
                <a:cs typeface="Times New Roman" pitchFamily="18" charset="0"/>
              </a:rPr>
              <a:t>The amount of time required to cluster the data is drastically reduced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>
                <a:cs typeface="Times New Roman" pitchFamily="18" charset="0"/>
              </a:rPr>
              <a:t>The size of the problems that can be handled is increased</a:t>
            </a:r>
            <a:endParaRPr lang="en-US" altLang="en-US" sz="220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en-US"/>
              <a:t> 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Graph-Based Clustering: Sparsification …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>
                <a:cs typeface="Times New Roman" pitchFamily="18" charset="0"/>
              </a:rPr>
              <a:t>Clustering may work better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>
                <a:cs typeface="Times New Roman" pitchFamily="18" charset="0"/>
              </a:rPr>
              <a:t>Sparsification techniques keep the connections to the most similar (nearest) neighbors of a point while breaking the connections to less similar points.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>
                <a:cs typeface="Times New Roman" pitchFamily="18" charset="0"/>
              </a:rPr>
              <a:t>The nearest neighbors of a point tend to belong to the same class as the point itself.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>
                <a:cs typeface="Times New Roman" pitchFamily="18" charset="0"/>
              </a:rPr>
              <a:t>This reduces the impact of noise and outliers and sharpens the distinction between clusters.</a:t>
            </a:r>
            <a:r>
              <a:rPr lang="en-US" altLang="en-US"/>
              <a:t>  </a:t>
            </a:r>
          </a:p>
          <a:p>
            <a:pPr marL="2171700" lvl="4" indent="-342900">
              <a:lnSpc>
                <a:spcPct val="90000"/>
              </a:lnSpc>
            </a:pPr>
            <a:endParaRPr lang="en-US" altLang="en-US">
              <a:cs typeface="Times New Roman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>
                <a:cs typeface="Times New Roman" pitchFamily="18" charset="0"/>
              </a:rPr>
              <a:t>Sparsification facilitates the use of graph partitioning algorithms (or algorithms based on graph partitioning algorithms)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>
                <a:cs typeface="Times New Roman" pitchFamily="18" charset="0"/>
              </a:rPr>
              <a:t>Chameleon  and </a:t>
            </a:r>
            <a:r>
              <a:rPr lang="en-US" altLang="en-US" sz="2000"/>
              <a:t>Hypergraph-based Clustering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Sparsification in the Clustering Process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sz="260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altLang="en-US" sz="2200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1600200" y="2925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4813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"/>
          <a:stretch>
            <a:fillRect/>
          </a:stretch>
        </p:blipFill>
        <p:spPr bwMode="auto">
          <a:xfrm>
            <a:off x="136525" y="2103438"/>
            <a:ext cx="88566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Limitations of Current Merging Schemes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Existing merging schemes in hierarchical clustering algorithms are static in nature</a:t>
            </a:r>
          </a:p>
          <a:p>
            <a:pPr lvl="1">
              <a:defRPr/>
            </a:pPr>
            <a:r>
              <a:rPr lang="en-US" dirty="0"/>
              <a:t>MIN or CURE: </a:t>
            </a:r>
          </a:p>
          <a:p>
            <a:pPr marL="1143000" lvl="2" indent="-228600">
              <a:defRPr/>
            </a:pPr>
            <a:r>
              <a:rPr lang="en-US" dirty="0"/>
              <a:t>Merge two clusters based on their </a:t>
            </a:r>
            <a:r>
              <a:rPr lang="en-US" i="1" dirty="0"/>
              <a:t>closeness</a:t>
            </a:r>
            <a:r>
              <a:rPr lang="en-US" dirty="0"/>
              <a:t> (or minimum distance)</a:t>
            </a:r>
          </a:p>
          <a:p>
            <a:pPr lvl="2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GROUP-AVERAGE:</a:t>
            </a:r>
          </a:p>
          <a:p>
            <a:pPr lvl="2">
              <a:defRPr/>
            </a:pPr>
            <a:r>
              <a:rPr lang="en-US" dirty="0"/>
              <a:t> Merge two clusters based on their average </a:t>
            </a:r>
            <a:r>
              <a:rPr lang="en-US" i="1" dirty="0"/>
              <a:t>connectivity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Limitations of Current Merging Schemes</a:t>
            </a:r>
          </a:p>
        </p:txBody>
      </p:sp>
      <p:pic>
        <p:nvPicPr>
          <p:cNvPr id="1694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38" y="1447800"/>
            <a:ext cx="5072062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1395413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694726" name="Text Box 6"/>
          <p:cNvSpPr txBox="1">
            <a:spLocks noChangeArrowheads="1"/>
          </p:cNvSpPr>
          <p:nvPr/>
        </p:nvSpPr>
        <p:spPr bwMode="auto">
          <a:xfrm>
            <a:off x="609600" y="5410200"/>
            <a:ext cx="22098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Closeness schemes will merge (a) and (b)</a:t>
            </a:r>
          </a:p>
        </p:txBody>
      </p:sp>
      <p:sp>
        <p:nvSpPr>
          <p:cNvPr id="50182" name="Text Box 7"/>
          <p:cNvSpPr txBox="1">
            <a:spLocks noChangeArrowheads="1"/>
          </p:cNvSpPr>
          <p:nvPr/>
        </p:nvSpPr>
        <p:spPr bwMode="auto">
          <a:xfrm>
            <a:off x="762000" y="17526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(a)</a:t>
            </a:r>
          </a:p>
        </p:txBody>
      </p:sp>
      <p:sp>
        <p:nvSpPr>
          <p:cNvPr id="50183" name="Text Box 8"/>
          <p:cNvSpPr txBox="1">
            <a:spLocks noChangeArrowheads="1"/>
          </p:cNvSpPr>
          <p:nvPr/>
        </p:nvSpPr>
        <p:spPr bwMode="auto">
          <a:xfrm>
            <a:off x="762000" y="2209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(b)</a:t>
            </a:r>
          </a:p>
        </p:txBody>
      </p:sp>
      <p:sp>
        <p:nvSpPr>
          <p:cNvPr id="50184" name="Text Box 9"/>
          <p:cNvSpPr txBox="1">
            <a:spLocks noChangeArrowheads="1"/>
          </p:cNvSpPr>
          <p:nvPr/>
        </p:nvSpPr>
        <p:spPr bwMode="auto">
          <a:xfrm>
            <a:off x="457200" y="3352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(c)</a:t>
            </a:r>
          </a:p>
        </p:txBody>
      </p:sp>
      <p:sp>
        <p:nvSpPr>
          <p:cNvPr id="50185" name="Text Box 10"/>
          <p:cNvSpPr txBox="1">
            <a:spLocks noChangeArrowheads="1"/>
          </p:cNvSpPr>
          <p:nvPr/>
        </p:nvSpPr>
        <p:spPr bwMode="auto">
          <a:xfrm>
            <a:off x="457200" y="44196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(d)</a:t>
            </a:r>
          </a:p>
        </p:txBody>
      </p:sp>
      <p:sp>
        <p:nvSpPr>
          <p:cNvPr id="1694731" name="Text Box 11"/>
          <p:cNvSpPr txBox="1">
            <a:spLocks noChangeArrowheads="1"/>
          </p:cNvSpPr>
          <p:nvPr/>
        </p:nvSpPr>
        <p:spPr bwMode="auto">
          <a:xfrm>
            <a:off x="5105400" y="5410200"/>
            <a:ext cx="28194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Average connectivity schemes will merge (c) and (d)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4726" grpId="0"/>
      <p:bldP spid="16947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Fuzzy K-means Applied to Sample Data</a:t>
            </a:r>
          </a:p>
        </p:txBody>
      </p:sp>
      <p:pic>
        <p:nvPicPr>
          <p:cNvPr id="921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685800"/>
            <a:ext cx="1011078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533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800"/>
              <a:t>Chameleon: Clustering Using Dynamic Modeling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363" y="1143000"/>
            <a:ext cx="8178800" cy="4111625"/>
          </a:xfrm>
        </p:spPr>
        <p:txBody>
          <a:bodyPr/>
          <a:lstStyle/>
          <a:p>
            <a:pPr marL="342900" indent="-342900"/>
            <a:r>
              <a:rPr lang="en-US" altLang="en-US" sz="2400"/>
              <a:t>Adapt to the characteristics of the data set to find the natural clusters</a:t>
            </a:r>
          </a:p>
          <a:p>
            <a:pPr marL="342900" indent="-342900"/>
            <a:r>
              <a:rPr lang="en-US" altLang="en-US" sz="2400"/>
              <a:t>Use a dynamic model to measure the similarity between clusters</a:t>
            </a:r>
          </a:p>
          <a:p>
            <a:pPr marL="742950" lvl="1" indent="-285750"/>
            <a:r>
              <a:rPr lang="en-US" altLang="en-US" sz="2000"/>
              <a:t>Main properties are the relative closeness and relative inter-connectivity of the cluster</a:t>
            </a:r>
          </a:p>
          <a:p>
            <a:pPr marL="742950" lvl="1" indent="-285750"/>
            <a:r>
              <a:rPr lang="en-US" altLang="en-US" sz="2000"/>
              <a:t>Two clusters are combined if the resulting cluster shares certain </a:t>
            </a:r>
            <a:r>
              <a:rPr lang="en-US" altLang="en-US" sz="2000" i="1">
                <a:solidFill>
                  <a:srgbClr val="FF0000"/>
                </a:solidFill>
              </a:rPr>
              <a:t>properties</a:t>
            </a:r>
            <a:r>
              <a:rPr lang="en-US" altLang="en-US" sz="2000"/>
              <a:t> with the constituent clusters</a:t>
            </a:r>
          </a:p>
          <a:p>
            <a:pPr marL="742950" lvl="1" indent="-285750"/>
            <a:r>
              <a:rPr lang="en-US" altLang="en-US" sz="2000"/>
              <a:t>The merging scheme preserves </a:t>
            </a:r>
            <a:r>
              <a:rPr lang="en-US" altLang="en-US" sz="2000" i="1">
                <a:solidFill>
                  <a:srgbClr val="FF0000"/>
                </a:solidFill>
              </a:rPr>
              <a:t>self-similarity</a:t>
            </a:r>
            <a:endParaRPr lang="en-US" altLang="en-US"/>
          </a:p>
          <a:p>
            <a:pPr marL="342900" indent="-342900"/>
            <a:endParaRPr lang="en-US" altLang="en-US" sz="3200"/>
          </a:p>
          <a:p>
            <a:pPr marL="342900" indent="-342900"/>
            <a:endParaRPr lang="en-US" altLang="en-US" sz="1600"/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2133600" y="4724400"/>
          <a:ext cx="35814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2" name="Bitmap Image" r:id="rId3" imgW="5570703" imgH="3795089" progId="Paint.Picture">
                  <p:embed/>
                </p:oleObj>
              </mc:Choice>
              <mc:Fallback>
                <p:oleObj name="Bitmap Image" r:id="rId3" imgW="5570703" imgH="3795089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30835" b="62024"/>
                      <a:stretch>
                        <a:fillRect/>
                      </a:stretch>
                    </p:blipFill>
                    <p:spPr bwMode="auto">
                      <a:xfrm>
                        <a:off x="2133600" y="4724400"/>
                        <a:ext cx="358140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Relative Interconnectivity</a:t>
            </a:r>
          </a:p>
        </p:txBody>
      </p:sp>
      <p:grpSp>
        <p:nvGrpSpPr>
          <p:cNvPr id="52227" name="Group 15"/>
          <p:cNvGrpSpPr>
            <a:grpSpLocks/>
          </p:cNvGrpSpPr>
          <p:nvPr/>
        </p:nvGrpSpPr>
        <p:grpSpPr bwMode="auto">
          <a:xfrm>
            <a:off x="136525" y="1371600"/>
            <a:ext cx="8504238" cy="4114800"/>
            <a:chOff x="86" y="864"/>
            <a:chExt cx="5357" cy="2592"/>
          </a:xfrm>
        </p:grpSpPr>
        <p:pic>
          <p:nvPicPr>
            <p:cNvPr id="52228" name="Picture 1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" y="864"/>
              <a:ext cx="5355" cy="2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29" name="Rectangle 13"/>
            <p:cNvSpPr>
              <a:spLocks noChangeArrowheads="1"/>
            </p:cNvSpPr>
            <p:nvPr/>
          </p:nvSpPr>
          <p:spPr bwMode="auto">
            <a:xfrm>
              <a:off x="3514" y="3053"/>
              <a:ext cx="1929" cy="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230" name="Rectangle 14"/>
            <p:cNvSpPr>
              <a:spLocks noChangeArrowheads="1"/>
            </p:cNvSpPr>
            <p:nvPr/>
          </p:nvSpPr>
          <p:spPr bwMode="auto">
            <a:xfrm>
              <a:off x="173" y="3283"/>
              <a:ext cx="5241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Relative Closeness</a:t>
            </a:r>
          </a:p>
        </p:txBody>
      </p:sp>
      <p:grpSp>
        <p:nvGrpSpPr>
          <p:cNvPr id="53251" name="Group 11"/>
          <p:cNvGrpSpPr>
            <a:grpSpLocks/>
          </p:cNvGrpSpPr>
          <p:nvPr/>
        </p:nvGrpSpPr>
        <p:grpSpPr bwMode="auto">
          <a:xfrm>
            <a:off x="320675" y="1235075"/>
            <a:ext cx="8366125" cy="4800600"/>
            <a:chOff x="202" y="778"/>
            <a:chExt cx="5270" cy="3024"/>
          </a:xfrm>
        </p:grpSpPr>
        <p:pic>
          <p:nvPicPr>
            <p:cNvPr id="53252" name="Picture 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" y="778"/>
              <a:ext cx="5194" cy="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53" name="Rectangle 8"/>
            <p:cNvSpPr>
              <a:spLocks noChangeArrowheads="1"/>
            </p:cNvSpPr>
            <p:nvPr/>
          </p:nvSpPr>
          <p:spPr bwMode="auto">
            <a:xfrm>
              <a:off x="3859" y="3254"/>
              <a:ext cx="1613" cy="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3254" name="Rectangle 9"/>
            <p:cNvSpPr>
              <a:spLocks noChangeArrowheads="1"/>
            </p:cNvSpPr>
            <p:nvPr/>
          </p:nvSpPr>
          <p:spPr bwMode="auto">
            <a:xfrm>
              <a:off x="259" y="3485"/>
              <a:ext cx="3917" cy="3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Chameleon:  Steps</a:t>
            </a:r>
          </a:p>
        </p:txBody>
      </p:sp>
      <p:sp>
        <p:nvSpPr>
          <p:cNvPr id="542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Preprocessing Step</a:t>
            </a:r>
            <a:r>
              <a:rPr lang="en-US" altLang="en-US" dirty="0"/>
              <a:t>: </a:t>
            </a:r>
            <a:br>
              <a:rPr lang="en-US" altLang="en-US" dirty="0"/>
            </a:br>
            <a:r>
              <a:rPr lang="en-US" altLang="en-US" dirty="0"/>
              <a:t>Represent the data by a Graph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Given a set of points, construct the k-nearest-neighbor (k-NN) graph to capture the relationship between a point and its k nearest neighbors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Concept of neighborhood is captured dynamically (even if region is sparse)</a:t>
            </a:r>
          </a:p>
          <a:p>
            <a:pPr lvl="4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Phase 1</a:t>
            </a:r>
            <a:r>
              <a:rPr lang="en-US" altLang="en-US" dirty="0"/>
              <a:t>: Use a multilevel graph partitioning algorithm on the graph to find a large number of clusters of well-connected vertices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Each cluster should contain mostly points from one “true” cluster, i.e., be a sub-cluster of a “real” cluster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Chameleon:  Steps … </a:t>
            </a:r>
          </a:p>
        </p:txBody>
      </p:sp>
      <p:sp>
        <p:nvSpPr>
          <p:cNvPr id="5529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Phase 2</a:t>
            </a:r>
            <a:r>
              <a:rPr lang="en-US" altLang="en-US" dirty="0"/>
              <a:t>: Use Hierarchical Agglomerative Clustering to merge sub-clusters</a:t>
            </a:r>
          </a:p>
          <a:p>
            <a:pPr lvl="1"/>
            <a:r>
              <a:rPr lang="en-US" altLang="en-US" dirty="0"/>
              <a:t>Two clusters are combined if the </a:t>
            </a:r>
            <a:r>
              <a:rPr lang="en-US" altLang="en-US" i="1" dirty="0"/>
              <a:t>resulting cluster shares certain properties with the constituent clusters</a:t>
            </a:r>
            <a:endParaRPr lang="en-US" altLang="en-US" dirty="0"/>
          </a:p>
          <a:p>
            <a:pPr lvl="4"/>
            <a:endParaRPr lang="en-US" altLang="en-US" dirty="0"/>
          </a:p>
          <a:p>
            <a:pPr lvl="1"/>
            <a:r>
              <a:rPr lang="en-US" altLang="en-US" dirty="0"/>
              <a:t>Two key properties used to model cluster similarity:</a:t>
            </a:r>
          </a:p>
          <a:p>
            <a:pPr marL="1255713" lvl="2" indent="-341313"/>
            <a:r>
              <a:rPr lang="en-US" altLang="en-US" dirty="0">
                <a:solidFill>
                  <a:srgbClr val="FF0000"/>
                </a:solidFill>
              </a:rPr>
              <a:t>Relative Interconnectivity</a:t>
            </a:r>
            <a:r>
              <a:rPr lang="en-US" altLang="en-US" dirty="0"/>
              <a:t>: Absolute interconnectivity of two clusters normalized by the internal connectivity of the clusters</a:t>
            </a:r>
          </a:p>
          <a:p>
            <a:pPr marL="1255713" lvl="3" indent="-341313"/>
            <a:endParaRPr lang="en-US" altLang="en-US" sz="800" dirty="0"/>
          </a:p>
          <a:p>
            <a:pPr marL="1255713" lvl="2" indent="-341313"/>
            <a:r>
              <a:rPr lang="en-US" altLang="en-US" dirty="0">
                <a:solidFill>
                  <a:srgbClr val="FF0000"/>
                </a:solidFill>
              </a:rPr>
              <a:t>Relative Closeness</a:t>
            </a:r>
            <a:r>
              <a:rPr lang="en-US" altLang="en-US" dirty="0"/>
              <a:t>: Absolute closeness of two clusters normalized by the internal closeness of the clusters</a:t>
            </a:r>
          </a:p>
          <a:p>
            <a:pPr lvl="3"/>
            <a:endParaRPr lang="en-US" alt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Experimental Results: </a:t>
            </a:r>
            <a:r>
              <a:rPr lang="en-US" altLang="en-US">
                <a:latin typeface="Arial Rounded MT Bold" pitchFamily="34" charset="0"/>
              </a:rPr>
              <a:t>CHAMELEON</a:t>
            </a:r>
            <a:endParaRPr lang="en-US" altLang="en-US"/>
          </a:p>
        </p:txBody>
      </p:sp>
      <p:pic>
        <p:nvPicPr>
          <p:cNvPr id="56323" name="Picture 3" descr="ds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7112000" cy="4754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534400" cy="533400"/>
          </a:xfrm>
        </p:spPr>
        <p:txBody>
          <a:bodyPr/>
          <a:lstStyle/>
          <a:p>
            <a:r>
              <a:rPr lang="en-US" altLang="en-US" sz="2800"/>
              <a:t>Experimental Results: </a:t>
            </a:r>
            <a:r>
              <a:rPr lang="en-US" altLang="en-US" sz="2800">
                <a:latin typeface="Arial Rounded MT Bold" pitchFamily="34" charset="0"/>
              </a:rPr>
              <a:t>CURE (</a:t>
            </a:r>
            <a:r>
              <a:rPr lang="en-US" altLang="en-US" sz="2800" i="1">
                <a:latin typeface="Arial Rounded MT Bold" pitchFamily="34" charset="0"/>
              </a:rPr>
              <a:t>10 clusters</a:t>
            </a:r>
            <a:r>
              <a:rPr lang="en-US" altLang="en-US" sz="2800">
                <a:latin typeface="Arial Rounded MT Bold" pitchFamily="34" charset="0"/>
              </a:rPr>
              <a:t>)</a:t>
            </a:r>
            <a:endParaRPr lang="en-US" altLang="en-US" sz="2800"/>
          </a:p>
        </p:txBody>
      </p:sp>
      <p:pic>
        <p:nvPicPr>
          <p:cNvPr id="57347" name="Picture 3" descr="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764338" cy="4757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610600" cy="533400"/>
          </a:xfrm>
        </p:spPr>
        <p:txBody>
          <a:bodyPr/>
          <a:lstStyle/>
          <a:p>
            <a:r>
              <a:rPr lang="en-US" altLang="en-US"/>
              <a:t>Experimental Results: </a:t>
            </a:r>
            <a:r>
              <a:rPr lang="en-US" altLang="en-US">
                <a:latin typeface="Arial Rounded MT Bold" pitchFamily="34" charset="0"/>
              </a:rPr>
              <a:t>CURE (</a:t>
            </a:r>
            <a:r>
              <a:rPr lang="en-US" altLang="en-US" i="1">
                <a:latin typeface="Arial Rounded MT Bold" pitchFamily="34" charset="0"/>
              </a:rPr>
              <a:t>15 clusters</a:t>
            </a:r>
            <a:r>
              <a:rPr lang="en-US" altLang="en-US">
                <a:latin typeface="Arial Rounded MT Bold" pitchFamily="34" charset="0"/>
              </a:rPr>
              <a:t>)</a:t>
            </a:r>
            <a:endParaRPr lang="en-US" altLang="en-US"/>
          </a:p>
        </p:txBody>
      </p:sp>
      <p:pic>
        <p:nvPicPr>
          <p:cNvPr id="58371" name="Picture 3" descr="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4613"/>
            <a:ext cx="6664325" cy="4751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Experimental Results: </a:t>
            </a:r>
            <a:r>
              <a:rPr lang="en-US" altLang="en-US">
                <a:latin typeface="Arial Rounded MT Bold" pitchFamily="34" charset="0"/>
              </a:rPr>
              <a:t>CHAMELEON</a:t>
            </a:r>
            <a:endParaRPr lang="en-US" altLang="en-US"/>
          </a:p>
        </p:txBody>
      </p:sp>
      <p:pic>
        <p:nvPicPr>
          <p:cNvPr id="59395" name="Picture 3" descr="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39838"/>
            <a:ext cx="6781800" cy="4856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Experimental Results: </a:t>
            </a:r>
            <a:r>
              <a:rPr lang="en-US" altLang="en-US" sz="2800">
                <a:latin typeface="Arial Rounded MT Bold" pitchFamily="34" charset="0"/>
              </a:rPr>
              <a:t>CURE (</a:t>
            </a:r>
            <a:r>
              <a:rPr lang="en-US" altLang="en-US" sz="2800" i="1">
                <a:latin typeface="Arial Rounded MT Bold" pitchFamily="34" charset="0"/>
              </a:rPr>
              <a:t>9 clusters</a:t>
            </a:r>
            <a:r>
              <a:rPr lang="en-US" altLang="en-US" sz="2800">
                <a:latin typeface="Arial Rounded MT Bold" pitchFamily="34" charset="0"/>
              </a:rPr>
              <a:t>)</a:t>
            </a:r>
            <a:endParaRPr lang="en-US" altLang="en-US" sz="2800"/>
          </a:p>
        </p:txBody>
      </p:sp>
      <p:pic>
        <p:nvPicPr>
          <p:cNvPr id="60419" name="Picture 3" descr="t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783388" cy="4754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An Example Application: Image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Modified versions of fuzzy c-means have been used for image segmentation</a:t>
            </a:r>
          </a:p>
          <a:p>
            <a:pPr lvl="1"/>
            <a:r>
              <a:rPr lang="en-US" dirty="0"/>
              <a:t>Especially fMRI images (functional magnetic resonance images)</a:t>
            </a:r>
          </a:p>
          <a:p>
            <a:r>
              <a:rPr lang="en-US" dirty="0"/>
              <a:t>References	</a:t>
            </a:r>
          </a:p>
          <a:p>
            <a:pPr lvl="1"/>
            <a:r>
              <a:rPr lang="en-US" sz="1200" dirty="0"/>
              <a:t>Gong, </a:t>
            </a:r>
            <a:r>
              <a:rPr lang="en-US" sz="1200" dirty="0" err="1"/>
              <a:t>Maoguo</a:t>
            </a:r>
            <a:r>
              <a:rPr lang="en-US" sz="1200" dirty="0"/>
              <a:t>, Yan Liang, Jiao Shi, </a:t>
            </a:r>
            <a:r>
              <a:rPr lang="en-US" sz="1200" dirty="0" err="1"/>
              <a:t>Wenping</a:t>
            </a:r>
            <a:r>
              <a:rPr lang="en-US" sz="1200" dirty="0"/>
              <a:t> Ma, and </a:t>
            </a:r>
            <a:r>
              <a:rPr lang="en-US" sz="1200" dirty="0" err="1"/>
              <a:t>Jingjing</a:t>
            </a:r>
            <a:r>
              <a:rPr lang="en-US" sz="1200" dirty="0"/>
              <a:t> Ma. "Fuzzy c-means clustering with local information and kernel metric for image segmentation." </a:t>
            </a:r>
            <a:r>
              <a:rPr lang="en-US" sz="1200" i="1" dirty="0"/>
              <a:t>Image Processing, IEEE Transactions on</a:t>
            </a:r>
            <a:r>
              <a:rPr lang="en-US" sz="1200" dirty="0"/>
              <a:t> 22, no. 2 (2013): 573-584.</a:t>
            </a:r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marL="457200" lvl="1" indent="0">
              <a:buNone/>
            </a:pP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                               From left to right: original images, fuzzy c-means, EM, BCFCM</a:t>
            </a:r>
          </a:p>
          <a:p>
            <a:pPr lvl="1"/>
            <a:r>
              <a:rPr lang="en-US" sz="1200" dirty="0"/>
              <a:t>Ahmed, Mohamed N., </a:t>
            </a:r>
            <a:r>
              <a:rPr lang="en-US" sz="1200" dirty="0" err="1"/>
              <a:t>Sameh</a:t>
            </a:r>
            <a:r>
              <a:rPr lang="en-US" sz="1200" dirty="0"/>
              <a:t> M. </a:t>
            </a:r>
            <a:r>
              <a:rPr lang="en-US" sz="1200" dirty="0" err="1"/>
              <a:t>Yamany</a:t>
            </a:r>
            <a:r>
              <a:rPr lang="en-US" sz="1200" dirty="0"/>
              <a:t>, </a:t>
            </a:r>
            <a:r>
              <a:rPr lang="en-US" sz="1200" dirty="0" err="1"/>
              <a:t>Nevin</a:t>
            </a:r>
            <a:r>
              <a:rPr lang="en-US" sz="1200" dirty="0"/>
              <a:t> Mohamed, Aly A. </a:t>
            </a:r>
            <a:r>
              <a:rPr lang="en-US" sz="1200" dirty="0" err="1"/>
              <a:t>Farag</a:t>
            </a:r>
            <a:r>
              <a:rPr lang="en-US" sz="1200" dirty="0"/>
              <a:t>, and Thomas Moriarty. "A modified fuzzy c-means algorithm for bias field estimation and segmentation of MRI data." </a:t>
            </a:r>
            <a:r>
              <a:rPr lang="en-US" sz="1200" i="1" dirty="0"/>
              <a:t>Medical Imaging, IEEE Transactions on</a:t>
            </a:r>
            <a:r>
              <a:rPr lang="en-US" sz="1200" dirty="0"/>
              <a:t> 21, no. 3 (2002): 193-199.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43200" y="3977640"/>
            <a:ext cx="3931920" cy="1097280"/>
            <a:chOff x="2011680" y="4297680"/>
            <a:chExt cx="3931920" cy="1097280"/>
          </a:xfrm>
        </p:grpSpPr>
        <p:pic>
          <p:nvPicPr>
            <p:cNvPr id="737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1680" y="4297680"/>
              <a:ext cx="1920240" cy="1097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73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360" y="4297680"/>
              <a:ext cx="1920240" cy="1097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52164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534400" cy="533400"/>
          </a:xfrm>
        </p:spPr>
        <p:txBody>
          <a:bodyPr/>
          <a:lstStyle/>
          <a:p>
            <a:r>
              <a:rPr lang="en-US" altLang="en-US" sz="2800"/>
              <a:t>Experimental Results: </a:t>
            </a:r>
            <a:r>
              <a:rPr lang="en-US" altLang="en-US" sz="2800">
                <a:latin typeface="Arial Rounded MT Bold" pitchFamily="34" charset="0"/>
              </a:rPr>
              <a:t>CURE (</a:t>
            </a:r>
            <a:r>
              <a:rPr lang="en-US" altLang="en-US" sz="2800" i="1">
                <a:latin typeface="Arial Rounded MT Bold" pitchFamily="34" charset="0"/>
              </a:rPr>
              <a:t>15 clusters</a:t>
            </a:r>
            <a:r>
              <a:rPr lang="en-US" altLang="en-US" sz="2800">
                <a:latin typeface="Arial Rounded MT Bold" pitchFamily="34" charset="0"/>
              </a:rPr>
              <a:t>)</a:t>
            </a:r>
            <a:endParaRPr lang="en-US" altLang="en-US" sz="2800"/>
          </a:p>
        </p:txBody>
      </p:sp>
      <p:pic>
        <p:nvPicPr>
          <p:cNvPr id="61443" name="Picture 3" descr="t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44613"/>
            <a:ext cx="6727825" cy="4751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Experimental Results: </a:t>
            </a:r>
            <a:r>
              <a:rPr lang="en-US" altLang="en-US">
                <a:latin typeface="Arial Rounded MT Bold" pitchFamily="34" charset="0"/>
              </a:rPr>
              <a:t>CHAMELEON</a:t>
            </a:r>
          </a:p>
        </p:txBody>
      </p:sp>
      <p:pic>
        <p:nvPicPr>
          <p:cNvPr id="62467" name="Picture 3" descr="t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6929438" cy="4751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2"/>
          <p:cNvGrpSpPr>
            <a:grpSpLocks/>
          </p:cNvGrpSpPr>
          <p:nvPr/>
        </p:nvGrpSpPr>
        <p:grpSpPr bwMode="auto">
          <a:xfrm>
            <a:off x="838200" y="3429000"/>
            <a:ext cx="2743200" cy="1676400"/>
            <a:chOff x="714" y="2331"/>
            <a:chExt cx="1728" cy="1056"/>
          </a:xfrm>
        </p:grpSpPr>
        <p:sp>
          <p:nvSpPr>
            <p:cNvPr id="63513" name="Oval 3"/>
            <p:cNvSpPr>
              <a:spLocks noChangeArrowheads="1"/>
            </p:cNvSpPr>
            <p:nvPr/>
          </p:nvSpPr>
          <p:spPr bwMode="auto">
            <a:xfrm>
              <a:off x="1242" y="2763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4" name="Oval 4"/>
            <p:cNvSpPr>
              <a:spLocks noChangeArrowheads="1"/>
            </p:cNvSpPr>
            <p:nvPr/>
          </p:nvSpPr>
          <p:spPr bwMode="auto">
            <a:xfrm>
              <a:off x="1578" y="2331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5" name="Oval 5"/>
            <p:cNvSpPr>
              <a:spLocks noChangeArrowheads="1"/>
            </p:cNvSpPr>
            <p:nvPr/>
          </p:nvSpPr>
          <p:spPr bwMode="auto">
            <a:xfrm>
              <a:off x="1578" y="2571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6" name="Oval 6"/>
            <p:cNvSpPr>
              <a:spLocks noChangeArrowheads="1"/>
            </p:cNvSpPr>
            <p:nvPr/>
          </p:nvSpPr>
          <p:spPr bwMode="auto">
            <a:xfrm>
              <a:off x="1578" y="2955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7" name="Oval 7"/>
            <p:cNvSpPr>
              <a:spLocks noChangeArrowheads="1"/>
            </p:cNvSpPr>
            <p:nvPr/>
          </p:nvSpPr>
          <p:spPr bwMode="auto">
            <a:xfrm>
              <a:off x="1578" y="3243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8" name="Oval 8"/>
            <p:cNvSpPr>
              <a:spLocks noChangeArrowheads="1"/>
            </p:cNvSpPr>
            <p:nvPr/>
          </p:nvSpPr>
          <p:spPr bwMode="auto">
            <a:xfrm>
              <a:off x="1866" y="2763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9" name="Oval 9"/>
            <p:cNvSpPr>
              <a:spLocks noChangeArrowheads="1"/>
            </p:cNvSpPr>
            <p:nvPr/>
          </p:nvSpPr>
          <p:spPr bwMode="auto">
            <a:xfrm>
              <a:off x="954" y="309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0" name="Oval 10"/>
            <p:cNvSpPr>
              <a:spLocks noChangeArrowheads="1"/>
            </p:cNvSpPr>
            <p:nvPr/>
          </p:nvSpPr>
          <p:spPr bwMode="auto">
            <a:xfrm>
              <a:off x="714" y="276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1" name="Oval 11"/>
            <p:cNvSpPr>
              <a:spLocks noChangeArrowheads="1"/>
            </p:cNvSpPr>
            <p:nvPr/>
          </p:nvSpPr>
          <p:spPr bwMode="auto">
            <a:xfrm>
              <a:off x="954" y="237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2" name="Oval 12"/>
            <p:cNvSpPr>
              <a:spLocks noChangeArrowheads="1"/>
            </p:cNvSpPr>
            <p:nvPr/>
          </p:nvSpPr>
          <p:spPr bwMode="auto">
            <a:xfrm>
              <a:off x="2106" y="237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3" name="Oval 13"/>
            <p:cNvSpPr>
              <a:spLocks noChangeArrowheads="1"/>
            </p:cNvSpPr>
            <p:nvPr/>
          </p:nvSpPr>
          <p:spPr bwMode="auto">
            <a:xfrm>
              <a:off x="2058" y="309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4" name="Oval 14"/>
            <p:cNvSpPr>
              <a:spLocks noChangeArrowheads="1"/>
            </p:cNvSpPr>
            <p:nvPr/>
          </p:nvSpPr>
          <p:spPr bwMode="auto">
            <a:xfrm>
              <a:off x="2298" y="276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5" name="Text Box 15"/>
            <p:cNvSpPr txBox="1">
              <a:spLocks noChangeArrowheads="1"/>
            </p:cNvSpPr>
            <p:nvPr/>
          </p:nvSpPr>
          <p:spPr bwMode="auto">
            <a:xfrm>
              <a:off x="1242" y="2571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63526" name="Text Box 16"/>
            <p:cNvSpPr txBox="1">
              <a:spLocks noChangeArrowheads="1"/>
            </p:cNvSpPr>
            <p:nvPr/>
          </p:nvSpPr>
          <p:spPr bwMode="auto">
            <a:xfrm>
              <a:off x="1866" y="2571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63527" name="Line 17"/>
            <p:cNvSpPr>
              <a:spLocks noChangeShapeType="1"/>
            </p:cNvSpPr>
            <p:nvPr/>
          </p:nvSpPr>
          <p:spPr bwMode="auto">
            <a:xfrm flipV="1">
              <a:off x="1381" y="2675"/>
              <a:ext cx="205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28" name="Line 18"/>
            <p:cNvSpPr>
              <a:spLocks noChangeShapeType="1"/>
            </p:cNvSpPr>
            <p:nvPr/>
          </p:nvSpPr>
          <p:spPr bwMode="auto">
            <a:xfrm flipV="1">
              <a:off x="1068" y="2888"/>
              <a:ext cx="211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29" name="Line 19"/>
            <p:cNvSpPr>
              <a:spLocks noChangeShapeType="1"/>
            </p:cNvSpPr>
            <p:nvPr/>
          </p:nvSpPr>
          <p:spPr bwMode="auto">
            <a:xfrm>
              <a:off x="863" y="2838"/>
              <a:ext cx="385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0" name="Line 20"/>
            <p:cNvSpPr>
              <a:spLocks noChangeShapeType="1"/>
            </p:cNvSpPr>
            <p:nvPr/>
          </p:nvSpPr>
          <p:spPr bwMode="auto">
            <a:xfrm>
              <a:off x="1064" y="2520"/>
              <a:ext cx="243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1" name="Line 21"/>
            <p:cNvSpPr>
              <a:spLocks noChangeShapeType="1"/>
            </p:cNvSpPr>
            <p:nvPr/>
          </p:nvSpPr>
          <p:spPr bwMode="auto">
            <a:xfrm>
              <a:off x="1375" y="2866"/>
              <a:ext cx="218" cy="1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2" name="Line 22"/>
            <p:cNvSpPr>
              <a:spLocks noChangeShapeType="1"/>
            </p:cNvSpPr>
            <p:nvPr/>
          </p:nvSpPr>
          <p:spPr bwMode="auto">
            <a:xfrm flipH="1" flipV="1">
              <a:off x="1332" y="2910"/>
              <a:ext cx="278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3" name="Line 23"/>
            <p:cNvSpPr>
              <a:spLocks noChangeShapeType="1"/>
            </p:cNvSpPr>
            <p:nvPr/>
          </p:nvSpPr>
          <p:spPr bwMode="auto">
            <a:xfrm flipV="1">
              <a:off x="1349" y="2427"/>
              <a:ext cx="237" cy="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4" name="Line 24"/>
            <p:cNvSpPr>
              <a:spLocks noChangeShapeType="1"/>
            </p:cNvSpPr>
            <p:nvPr/>
          </p:nvSpPr>
          <p:spPr bwMode="auto">
            <a:xfrm>
              <a:off x="1393" y="2835"/>
              <a:ext cx="48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5" name="Line 25"/>
            <p:cNvSpPr>
              <a:spLocks noChangeShapeType="1"/>
            </p:cNvSpPr>
            <p:nvPr/>
          </p:nvSpPr>
          <p:spPr bwMode="auto">
            <a:xfrm>
              <a:off x="2018" y="2835"/>
              <a:ext cx="2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6" name="Line 26"/>
            <p:cNvSpPr>
              <a:spLocks noChangeShapeType="1"/>
            </p:cNvSpPr>
            <p:nvPr/>
          </p:nvSpPr>
          <p:spPr bwMode="auto">
            <a:xfrm flipV="1">
              <a:off x="1730" y="2894"/>
              <a:ext cx="162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7" name="Line 27"/>
            <p:cNvSpPr>
              <a:spLocks noChangeShapeType="1"/>
            </p:cNvSpPr>
            <p:nvPr/>
          </p:nvSpPr>
          <p:spPr bwMode="auto">
            <a:xfrm flipV="1">
              <a:off x="1702" y="2910"/>
              <a:ext cx="224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8" name="Line 28"/>
            <p:cNvSpPr>
              <a:spLocks noChangeShapeType="1"/>
            </p:cNvSpPr>
            <p:nvPr/>
          </p:nvSpPr>
          <p:spPr bwMode="auto">
            <a:xfrm flipH="1" flipV="1">
              <a:off x="1979" y="2889"/>
              <a:ext cx="11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9" name="Line 29"/>
            <p:cNvSpPr>
              <a:spLocks noChangeShapeType="1"/>
            </p:cNvSpPr>
            <p:nvPr/>
          </p:nvSpPr>
          <p:spPr bwMode="auto">
            <a:xfrm flipV="1">
              <a:off x="1984" y="2511"/>
              <a:ext cx="168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0" name="Line 30"/>
            <p:cNvSpPr>
              <a:spLocks noChangeShapeType="1"/>
            </p:cNvSpPr>
            <p:nvPr/>
          </p:nvSpPr>
          <p:spPr bwMode="auto">
            <a:xfrm flipH="1" flipV="1">
              <a:off x="1715" y="2693"/>
              <a:ext cx="160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1" name="Line 31"/>
            <p:cNvSpPr>
              <a:spLocks noChangeShapeType="1"/>
            </p:cNvSpPr>
            <p:nvPr/>
          </p:nvSpPr>
          <p:spPr bwMode="auto">
            <a:xfrm flipH="1" flipV="1">
              <a:off x="1702" y="2465"/>
              <a:ext cx="21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2" name="Text Box 32"/>
            <p:cNvSpPr txBox="1">
              <a:spLocks noChangeArrowheads="1"/>
            </p:cNvSpPr>
            <p:nvPr/>
          </p:nvSpPr>
          <p:spPr bwMode="auto">
            <a:xfrm>
              <a:off x="1555" y="2668"/>
              <a:ext cx="2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endParaRPr lang="en-US" altLang="en-US" sz="1600" b="0">
                <a:latin typeface="Times New Roman" pitchFamily="18" charset="0"/>
              </a:endParaRPr>
            </a:p>
          </p:txBody>
        </p:sp>
      </p:grpSp>
      <p:grpSp>
        <p:nvGrpSpPr>
          <p:cNvPr id="63491" name="Group 33"/>
          <p:cNvGrpSpPr>
            <a:grpSpLocks/>
          </p:cNvGrpSpPr>
          <p:nvPr/>
        </p:nvGrpSpPr>
        <p:grpSpPr bwMode="auto">
          <a:xfrm>
            <a:off x="5029200" y="3559175"/>
            <a:ext cx="2743200" cy="1371600"/>
            <a:chOff x="2928" y="2413"/>
            <a:chExt cx="1728" cy="864"/>
          </a:xfrm>
        </p:grpSpPr>
        <p:sp>
          <p:nvSpPr>
            <p:cNvPr id="63495" name="Oval 34"/>
            <p:cNvSpPr>
              <a:spLocks noChangeArrowheads="1"/>
            </p:cNvSpPr>
            <p:nvPr/>
          </p:nvSpPr>
          <p:spPr bwMode="auto">
            <a:xfrm>
              <a:off x="3456" y="2797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6" name="Oval 35"/>
            <p:cNvSpPr>
              <a:spLocks noChangeArrowheads="1"/>
            </p:cNvSpPr>
            <p:nvPr/>
          </p:nvSpPr>
          <p:spPr bwMode="auto">
            <a:xfrm>
              <a:off x="4080" y="2797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7" name="Oval 36"/>
            <p:cNvSpPr>
              <a:spLocks noChangeArrowheads="1"/>
            </p:cNvSpPr>
            <p:nvPr/>
          </p:nvSpPr>
          <p:spPr bwMode="auto">
            <a:xfrm>
              <a:off x="3168" y="313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8" name="Oval 37"/>
            <p:cNvSpPr>
              <a:spLocks noChangeArrowheads="1"/>
            </p:cNvSpPr>
            <p:nvPr/>
          </p:nvSpPr>
          <p:spPr bwMode="auto">
            <a:xfrm>
              <a:off x="2928" y="2797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9" name="Oval 38"/>
            <p:cNvSpPr>
              <a:spLocks noChangeArrowheads="1"/>
            </p:cNvSpPr>
            <p:nvPr/>
          </p:nvSpPr>
          <p:spPr bwMode="auto">
            <a:xfrm>
              <a:off x="3168" y="241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0" name="Oval 39"/>
            <p:cNvSpPr>
              <a:spLocks noChangeArrowheads="1"/>
            </p:cNvSpPr>
            <p:nvPr/>
          </p:nvSpPr>
          <p:spPr bwMode="auto">
            <a:xfrm>
              <a:off x="4320" y="241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1" name="Oval 40"/>
            <p:cNvSpPr>
              <a:spLocks noChangeArrowheads="1"/>
            </p:cNvSpPr>
            <p:nvPr/>
          </p:nvSpPr>
          <p:spPr bwMode="auto">
            <a:xfrm>
              <a:off x="4272" y="313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2" name="Oval 41"/>
            <p:cNvSpPr>
              <a:spLocks noChangeArrowheads="1"/>
            </p:cNvSpPr>
            <p:nvPr/>
          </p:nvSpPr>
          <p:spPr bwMode="auto">
            <a:xfrm>
              <a:off x="4512" y="2797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3" name="Text Box 42"/>
            <p:cNvSpPr txBox="1">
              <a:spLocks noChangeArrowheads="1"/>
            </p:cNvSpPr>
            <p:nvPr/>
          </p:nvSpPr>
          <p:spPr bwMode="auto">
            <a:xfrm>
              <a:off x="3456" y="2605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63504" name="Text Box 43"/>
            <p:cNvSpPr txBox="1">
              <a:spLocks noChangeArrowheads="1"/>
            </p:cNvSpPr>
            <p:nvPr/>
          </p:nvSpPr>
          <p:spPr bwMode="auto">
            <a:xfrm>
              <a:off x="4080" y="2605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63505" name="Line 44"/>
            <p:cNvSpPr>
              <a:spLocks noChangeShapeType="1"/>
            </p:cNvSpPr>
            <p:nvPr/>
          </p:nvSpPr>
          <p:spPr bwMode="auto">
            <a:xfrm flipV="1">
              <a:off x="3282" y="2922"/>
              <a:ext cx="211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6" name="Line 45"/>
            <p:cNvSpPr>
              <a:spLocks noChangeShapeType="1"/>
            </p:cNvSpPr>
            <p:nvPr/>
          </p:nvSpPr>
          <p:spPr bwMode="auto">
            <a:xfrm>
              <a:off x="3077" y="2872"/>
              <a:ext cx="385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7" name="Line 46"/>
            <p:cNvSpPr>
              <a:spLocks noChangeShapeType="1"/>
            </p:cNvSpPr>
            <p:nvPr/>
          </p:nvSpPr>
          <p:spPr bwMode="auto">
            <a:xfrm>
              <a:off x="3278" y="2554"/>
              <a:ext cx="243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8" name="Line 47"/>
            <p:cNvSpPr>
              <a:spLocks noChangeShapeType="1"/>
            </p:cNvSpPr>
            <p:nvPr/>
          </p:nvSpPr>
          <p:spPr bwMode="auto">
            <a:xfrm>
              <a:off x="3607" y="2869"/>
              <a:ext cx="48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9" name="Line 48"/>
            <p:cNvSpPr>
              <a:spLocks noChangeShapeType="1"/>
            </p:cNvSpPr>
            <p:nvPr/>
          </p:nvSpPr>
          <p:spPr bwMode="auto">
            <a:xfrm>
              <a:off x="4232" y="2869"/>
              <a:ext cx="2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0" name="Line 49"/>
            <p:cNvSpPr>
              <a:spLocks noChangeShapeType="1"/>
            </p:cNvSpPr>
            <p:nvPr/>
          </p:nvSpPr>
          <p:spPr bwMode="auto">
            <a:xfrm flipH="1" flipV="1">
              <a:off x="4193" y="2923"/>
              <a:ext cx="11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1" name="Line 50"/>
            <p:cNvSpPr>
              <a:spLocks noChangeShapeType="1"/>
            </p:cNvSpPr>
            <p:nvPr/>
          </p:nvSpPr>
          <p:spPr bwMode="auto">
            <a:xfrm flipV="1">
              <a:off x="4198" y="2545"/>
              <a:ext cx="168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2" name="Text Box 51"/>
            <p:cNvSpPr txBox="1">
              <a:spLocks noChangeArrowheads="1"/>
            </p:cNvSpPr>
            <p:nvPr/>
          </p:nvSpPr>
          <p:spPr bwMode="auto">
            <a:xfrm>
              <a:off x="3757" y="2659"/>
              <a:ext cx="2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4</a:t>
              </a:r>
            </a:p>
          </p:txBody>
        </p:sp>
      </p:grpSp>
      <p:sp>
        <p:nvSpPr>
          <p:cNvPr id="63492" name="Text Box 52"/>
          <p:cNvSpPr txBox="1">
            <a:spLocks noChangeArrowheads="1"/>
          </p:cNvSpPr>
          <p:nvPr/>
        </p:nvSpPr>
        <p:spPr bwMode="auto">
          <a:xfrm>
            <a:off x="533400" y="1371600"/>
            <a:ext cx="8077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0">
                <a:solidFill>
                  <a:srgbClr val="FF0000"/>
                </a:solidFill>
                <a:latin typeface="Times New Roman" pitchFamily="18" charset="0"/>
              </a:rPr>
              <a:t>Shared Nearest Neighbor (SNN) graph</a:t>
            </a:r>
            <a:r>
              <a:rPr lang="en-US" altLang="en-US" sz="2400" b="0">
                <a:latin typeface="Times New Roman" pitchFamily="18" charset="0"/>
              </a:rPr>
              <a:t>: the weight of an edge is the number of shared neighbors between vertices given that the vertices are connected</a:t>
            </a:r>
          </a:p>
        </p:txBody>
      </p:sp>
      <p:sp>
        <p:nvSpPr>
          <p:cNvPr id="63493" name="Rectangle 55"/>
          <p:cNvSpPr>
            <a:spLocks noGrp="1" noChangeArrowheads="1"/>
          </p:cNvSpPr>
          <p:nvPr>
            <p:ph type="title"/>
          </p:nvPr>
        </p:nvSpPr>
        <p:spPr>
          <a:xfrm>
            <a:off x="182563" y="152400"/>
            <a:ext cx="8640762" cy="533400"/>
          </a:xfrm>
        </p:spPr>
        <p:txBody>
          <a:bodyPr/>
          <a:lstStyle/>
          <a:p>
            <a:r>
              <a:rPr lang="en-US" altLang="en-US" sz="2800"/>
              <a:t>Graph-Based Clustering: SNN Approach</a:t>
            </a:r>
          </a:p>
        </p:txBody>
      </p:sp>
      <p:sp>
        <p:nvSpPr>
          <p:cNvPr id="63494" name="AutoShape 54"/>
          <p:cNvSpPr>
            <a:spLocks noChangeArrowheads="1"/>
          </p:cNvSpPr>
          <p:nvPr/>
        </p:nvSpPr>
        <p:spPr bwMode="auto">
          <a:xfrm>
            <a:off x="4038600" y="4148138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Creating the SNN Graph</a:t>
            </a: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762000" y="4552950"/>
            <a:ext cx="35052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Sparse Graph</a:t>
            </a:r>
          </a:p>
          <a:p>
            <a:pPr algn="l">
              <a:spcBef>
                <a:spcPct val="50000"/>
              </a:spcBef>
            </a:pPr>
            <a:endParaRPr lang="en-US" altLang="en-US" sz="1800"/>
          </a:p>
          <a:p>
            <a:pPr algn="l">
              <a:spcBef>
                <a:spcPct val="50000"/>
              </a:spcBef>
            </a:pPr>
            <a:r>
              <a:rPr lang="en-US" altLang="en-US" sz="1800"/>
              <a:t>Link weights are similarities between neighboring points</a:t>
            </a: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4876800" y="4572000"/>
            <a:ext cx="38100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Shared Near Neighbor Graph</a:t>
            </a:r>
          </a:p>
          <a:p>
            <a:pPr algn="l">
              <a:spcBef>
                <a:spcPct val="50000"/>
              </a:spcBef>
            </a:pPr>
            <a:endParaRPr lang="en-US" altLang="en-US" sz="1800"/>
          </a:p>
          <a:p>
            <a:pPr algn="l">
              <a:spcBef>
                <a:spcPct val="50000"/>
              </a:spcBef>
            </a:pPr>
            <a:r>
              <a:rPr lang="en-US" altLang="en-US" sz="1800"/>
              <a:t>Link weights are number of Shared Nearest Neighbors</a:t>
            </a:r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3262313" y="2514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64521" name="Picture 9" descr="knn-connectiv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9401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2" name="Rectangle 10"/>
          <p:cNvSpPr>
            <a:spLocks noChangeArrowheads="1"/>
          </p:cNvSpPr>
          <p:nvPr/>
        </p:nvSpPr>
        <p:spPr bwMode="auto">
          <a:xfrm>
            <a:off x="3262313" y="2514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pSp>
        <p:nvGrpSpPr>
          <p:cNvPr id="64523" name="Group 14"/>
          <p:cNvGrpSpPr>
            <a:grpSpLocks/>
          </p:cNvGrpSpPr>
          <p:nvPr/>
        </p:nvGrpSpPr>
        <p:grpSpPr bwMode="auto">
          <a:xfrm>
            <a:off x="4822825" y="1524000"/>
            <a:ext cx="4016375" cy="2819400"/>
            <a:chOff x="3038" y="960"/>
            <a:chExt cx="2530" cy="1776"/>
          </a:xfrm>
        </p:grpSpPr>
        <p:pic>
          <p:nvPicPr>
            <p:cNvPr id="64524" name="Picture 11" descr="knn-connectivity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8" y="960"/>
              <a:ext cx="2530" cy="1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25" name="Line 13"/>
            <p:cNvSpPr>
              <a:spLocks noChangeShapeType="1"/>
            </p:cNvSpPr>
            <p:nvPr/>
          </p:nvSpPr>
          <p:spPr bwMode="auto">
            <a:xfrm flipH="1">
              <a:off x="3600" y="1872"/>
              <a:ext cx="96" cy="288"/>
            </a:xfrm>
            <a:prstGeom prst="line">
              <a:avLst/>
            </a:prstGeom>
            <a:noFill/>
            <a:ln w="762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Jarvis-Patrick Clustering</a:t>
            </a:r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First, the k-nearest neighbors of all points are found  </a:t>
            </a:r>
          </a:p>
          <a:p>
            <a:pPr lvl="1"/>
            <a:r>
              <a:rPr lang="en-US" altLang="en-US" sz="2000"/>
              <a:t>In graph terms this can be regarded as breaking all but the k strongest links from a point to other points in the proximity graph</a:t>
            </a:r>
          </a:p>
          <a:p>
            <a:pPr lvl="4">
              <a:buFontTx/>
              <a:buNone/>
            </a:pPr>
            <a:r>
              <a:rPr lang="en-US" altLang="en-US" sz="1800"/>
              <a:t> </a:t>
            </a:r>
          </a:p>
          <a:p>
            <a:r>
              <a:rPr lang="en-US" altLang="en-US" sz="2400"/>
              <a:t>A pair of points is put in the same cluster if </a:t>
            </a:r>
          </a:p>
          <a:p>
            <a:pPr lvl="1"/>
            <a:r>
              <a:rPr lang="en-US" altLang="en-US" sz="2000"/>
              <a:t>any two points share more than T neighbors and </a:t>
            </a:r>
          </a:p>
          <a:p>
            <a:pPr lvl="1"/>
            <a:r>
              <a:rPr lang="en-US" altLang="en-US" sz="2000"/>
              <a:t>the two points are in each others k nearest neighbor list</a:t>
            </a:r>
          </a:p>
          <a:p>
            <a:pPr lvl="4"/>
            <a:endParaRPr lang="en-US" altLang="en-US" sz="1800"/>
          </a:p>
          <a:p>
            <a:r>
              <a:rPr lang="en-US" altLang="en-US" sz="2400"/>
              <a:t>For instance, we might choose a nearest neighbor list of size 20 and put points in the same cluster if they share more than 10 near neighbors</a:t>
            </a:r>
          </a:p>
          <a:p>
            <a:endParaRPr lang="en-US" altLang="en-US" sz="2400"/>
          </a:p>
          <a:p>
            <a:r>
              <a:rPr lang="en-US" altLang="en-US" sz="2400"/>
              <a:t>Jarvis-Patrick clustering is too brittle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When Jarvis-Patrick Works Reasonably Well</a:t>
            </a:r>
          </a:p>
        </p:txBody>
      </p:sp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990600" y="5029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66565" name="Picture 5" descr="fish_clus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1736725"/>
            <a:ext cx="4059238" cy="319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6567" name="Rectangle 7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6656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1371600"/>
            <a:ext cx="4881562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9" name="Text Box 9"/>
          <p:cNvSpPr txBox="1">
            <a:spLocks noChangeArrowheads="1"/>
          </p:cNvSpPr>
          <p:nvPr/>
        </p:nvSpPr>
        <p:spPr bwMode="auto">
          <a:xfrm>
            <a:off x="4572000" y="4953000"/>
            <a:ext cx="41148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Jarvis Patrick Clustering</a:t>
            </a:r>
          </a:p>
          <a:p>
            <a:pPr algn="l">
              <a:spcBef>
                <a:spcPct val="50000"/>
              </a:spcBef>
            </a:pPr>
            <a:r>
              <a:rPr lang="en-US" altLang="en-US" sz="1800"/>
              <a:t>6 shared neighbors out of 20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990600" y="4800600"/>
            <a:ext cx="278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>
                <a:latin typeface="Times New Roman" pitchFamily="18" charset="0"/>
              </a:rPr>
              <a:t>Smallest threshold, T, that does not merge clusters.</a:t>
            </a:r>
            <a:endParaRPr lang="en-US" altLang="en-US" sz="2000" b="0">
              <a:latin typeface="Times New Roman" pitchFamily="18" charset="0"/>
            </a:endParaRPr>
          </a:p>
        </p:txBody>
      </p:sp>
      <p:pic>
        <p:nvPicPr>
          <p:cNvPr id="67587" name="Picture 3" descr="jp_40_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2413"/>
            <a:ext cx="41148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4" descr="jp_39_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24000"/>
            <a:ext cx="4114800" cy="302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5448300" y="4800600"/>
            <a:ext cx="23241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>
                <a:latin typeface="Times New Roman" pitchFamily="18" charset="0"/>
              </a:rPr>
              <a:t>Threshold of T - 1</a:t>
            </a:r>
            <a:endParaRPr lang="en-US" altLang="en-US" sz="2000" b="0">
              <a:latin typeface="Times New Roman" pitchFamily="18" charset="0"/>
            </a:endParaRP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  <a:noFill/>
        </p:spPr>
        <p:txBody>
          <a:bodyPr/>
          <a:lstStyle/>
          <a:p>
            <a:r>
              <a:rPr lang="en-US" altLang="en-US" sz="2800"/>
              <a:t>When Jarvis-Patrick Does NOT Work Well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SNN Density-Based Clustering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Combines:</a:t>
            </a:r>
          </a:p>
          <a:p>
            <a:pPr lvl="1"/>
            <a:r>
              <a:rPr lang="en-US" altLang="en-US" dirty="0"/>
              <a:t>Graph based clustering (similarity definition based on number of shared nearest neighbors)</a:t>
            </a:r>
          </a:p>
          <a:p>
            <a:pPr lvl="1"/>
            <a:r>
              <a:rPr lang="en-US" altLang="en-US" dirty="0"/>
              <a:t>Density based clustering (DBSCAN-like approach)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SNN density measures whether a point is surrounded by similar points (with respect to its nearest neighbors)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SNN Clustering Algorithm</a:t>
            </a:r>
          </a:p>
        </p:txBody>
      </p:sp>
      <p:sp>
        <p:nvSpPr>
          <p:cNvPr id="6963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428037" cy="5181600"/>
          </a:xfrm>
        </p:spPr>
        <p:txBody>
          <a:bodyPr/>
          <a:lstStyle/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/>
              <a:t>Compute the similarity matrix</a:t>
            </a:r>
            <a:br>
              <a:rPr lang="en-US" altLang="en-US" sz="2000" b="1"/>
            </a:br>
            <a:r>
              <a:rPr lang="en-US" altLang="en-US" sz="2000"/>
              <a:t>This corresponds to a similarity graph with data points for nodes and edges whose weights are the similarities between data points</a:t>
            </a:r>
          </a:p>
          <a:p>
            <a:pPr marL="2133600" lvl="4" indent="-304800">
              <a:lnSpc>
                <a:spcPct val="90000"/>
              </a:lnSpc>
              <a:buFontTx/>
              <a:buAutoNum type="arabicPeriod"/>
            </a:pPr>
            <a:endParaRPr lang="en-US" altLang="en-US" sz="800"/>
          </a:p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/>
              <a:t>Sparsify the similarity matrix by keeping only the </a:t>
            </a:r>
            <a:r>
              <a:rPr lang="en-US" altLang="en-US" sz="2000" b="1" i="1"/>
              <a:t>k</a:t>
            </a:r>
            <a:r>
              <a:rPr lang="en-US" altLang="en-US" sz="2000" b="1"/>
              <a:t> most similar neighbors</a:t>
            </a:r>
            <a:br>
              <a:rPr lang="en-US" altLang="en-US" sz="2000" b="1"/>
            </a:br>
            <a:r>
              <a:rPr lang="en-US" altLang="en-US" sz="2000"/>
              <a:t>This corresponds to only keeping the </a:t>
            </a:r>
            <a:r>
              <a:rPr lang="en-US" altLang="en-US" sz="2000" i="1"/>
              <a:t>k</a:t>
            </a:r>
            <a:r>
              <a:rPr lang="en-US" altLang="en-US" sz="2000"/>
              <a:t> strongest links of the similarity graph</a:t>
            </a:r>
          </a:p>
          <a:p>
            <a:pPr marL="2133600" lvl="4" indent="-304800">
              <a:lnSpc>
                <a:spcPct val="90000"/>
              </a:lnSpc>
              <a:buFontTx/>
              <a:buAutoNum type="arabicPeriod"/>
            </a:pPr>
            <a:endParaRPr lang="en-US" altLang="en-US" sz="800"/>
          </a:p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/>
              <a:t>Construct the shared nearest neighbor graph from the sparsified similarity matrix. </a:t>
            </a:r>
            <a:br>
              <a:rPr lang="en-US" altLang="en-US" sz="2000" b="1"/>
            </a:br>
            <a:r>
              <a:rPr lang="en-US" altLang="en-US" sz="2000"/>
              <a:t>At this point, we could apply a similarity threshold and find the connected components to obtain the clusters (Jarvis-Patrick algorithm)</a:t>
            </a:r>
          </a:p>
          <a:p>
            <a:pPr marL="2133600" lvl="4" indent="-304800">
              <a:lnSpc>
                <a:spcPct val="90000"/>
              </a:lnSpc>
              <a:buFontTx/>
              <a:buAutoNum type="arabicPeriod"/>
            </a:pPr>
            <a:endParaRPr lang="en-US" altLang="en-US" sz="800"/>
          </a:p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/>
              <a:t>Find the SNN density of each Point.</a:t>
            </a:r>
            <a:br>
              <a:rPr lang="en-US" altLang="en-US" sz="2000" b="1"/>
            </a:br>
            <a:r>
              <a:rPr lang="en-US" altLang="en-US" sz="2000"/>
              <a:t>Using a user specified parameters,</a:t>
            </a:r>
            <a:r>
              <a:rPr lang="en-US" altLang="en-US" sz="2000" b="1"/>
              <a:t> </a:t>
            </a:r>
            <a:r>
              <a:rPr lang="en-US" altLang="en-US" sz="2000" i="1"/>
              <a:t>Eps</a:t>
            </a:r>
            <a:r>
              <a:rPr lang="en-US" altLang="en-US" sz="2000"/>
              <a:t>, find the number points that  have an SNN similarity of </a:t>
            </a:r>
            <a:r>
              <a:rPr lang="en-US" altLang="en-US" sz="2000" i="1"/>
              <a:t>Eps</a:t>
            </a:r>
            <a:r>
              <a:rPr lang="en-US" altLang="en-US" sz="2000"/>
              <a:t> or greater to each point. This is the SNN density of the point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SNN Clustering Algorithm  …</a:t>
            </a:r>
          </a:p>
        </p:txBody>
      </p:sp>
      <p:sp>
        <p:nvSpPr>
          <p:cNvPr id="70659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/>
              <a:t>Find the core points</a:t>
            </a:r>
            <a:br>
              <a:rPr lang="en-US" altLang="en-US" sz="2400" b="1" dirty="0"/>
            </a:br>
            <a:r>
              <a:rPr lang="en-US" altLang="en-US" sz="2400" dirty="0"/>
              <a:t>Using a user specified parameter, </a:t>
            </a:r>
            <a:r>
              <a:rPr lang="en-US" altLang="en-US" sz="2400" i="1" dirty="0" err="1"/>
              <a:t>MinPts</a:t>
            </a:r>
            <a:r>
              <a:rPr lang="en-US" altLang="en-US" sz="2400" dirty="0"/>
              <a:t>, find the core points, i.e., all points that have an SNN density greater than </a:t>
            </a:r>
            <a:r>
              <a:rPr lang="en-US" altLang="en-US" sz="2400" i="1" dirty="0" err="1"/>
              <a:t>MinPts</a:t>
            </a:r>
            <a:endParaRPr lang="en-US" altLang="en-US" sz="2400" i="1" dirty="0"/>
          </a:p>
          <a:p>
            <a:pPr marL="2171700" lvl="4" indent="-342900">
              <a:lnSpc>
                <a:spcPct val="80000"/>
              </a:lnSpc>
              <a:buFontTx/>
              <a:buAutoNum type="arabicPeriod"/>
            </a:pPr>
            <a:endParaRPr lang="en-US" altLang="en-US" sz="800" dirty="0"/>
          </a:p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/>
              <a:t>Form clusters from the core points  </a:t>
            </a:r>
            <a:br>
              <a:rPr lang="en-US" altLang="en-US" sz="2400" b="1" dirty="0"/>
            </a:br>
            <a:r>
              <a:rPr lang="en-US" altLang="en-US" sz="2400" dirty="0"/>
              <a:t>If two core points are within a “radius”, </a:t>
            </a:r>
            <a:r>
              <a:rPr lang="en-US" altLang="en-US" sz="2400" i="1" dirty="0" err="1"/>
              <a:t>Eps</a:t>
            </a:r>
            <a:r>
              <a:rPr lang="en-US" altLang="en-US" sz="2400" dirty="0"/>
              <a:t>, of each other they are placed in the same cluster</a:t>
            </a:r>
          </a:p>
          <a:p>
            <a:pPr marL="2171700" lvl="4" indent="-342900">
              <a:lnSpc>
                <a:spcPct val="80000"/>
              </a:lnSpc>
              <a:buFontTx/>
              <a:buAutoNum type="arabicPeriod"/>
            </a:pPr>
            <a:endParaRPr lang="en-US" altLang="en-US" sz="900" b="1" dirty="0"/>
          </a:p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/>
              <a:t>Discard all noise points</a:t>
            </a:r>
            <a:br>
              <a:rPr lang="en-US" altLang="en-US" sz="2400" b="1" dirty="0"/>
            </a:br>
            <a:r>
              <a:rPr lang="en-US" altLang="en-US" sz="2400" dirty="0"/>
              <a:t>All non-core points that are not within a “radius” of</a:t>
            </a:r>
            <a:r>
              <a:rPr lang="en-US" altLang="en-US" sz="2400" b="1" dirty="0"/>
              <a:t> </a:t>
            </a:r>
            <a:r>
              <a:rPr lang="en-US" altLang="en-US" sz="2400" i="1" dirty="0" err="1"/>
              <a:t>Eps</a:t>
            </a:r>
            <a:r>
              <a:rPr lang="en-US" altLang="en-US" sz="2400" dirty="0"/>
              <a:t> of a core point are discarded</a:t>
            </a:r>
            <a:r>
              <a:rPr lang="en-US" altLang="en-US" sz="2400" b="1" dirty="0"/>
              <a:t>  </a:t>
            </a:r>
          </a:p>
          <a:p>
            <a:pPr marL="2171700" lvl="4" indent="-342900">
              <a:lnSpc>
                <a:spcPct val="80000"/>
              </a:lnSpc>
              <a:buFontTx/>
              <a:buAutoNum type="arabicPeriod"/>
            </a:pPr>
            <a:endParaRPr lang="en-US" altLang="en-US" sz="900" b="1" dirty="0"/>
          </a:p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/>
              <a:t>Assign all non-noise, non-core points to clusters </a:t>
            </a:r>
            <a:br>
              <a:rPr lang="en-US" altLang="en-US" sz="2400" b="1" dirty="0"/>
            </a:br>
            <a:r>
              <a:rPr lang="en-US" altLang="en-US" sz="2400" dirty="0"/>
              <a:t>This can be done by assigning such points to the nearest core point</a:t>
            </a:r>
          </a:p>
          <a:p>
            <a:pPr marL="457200" indent="-457200">
              <a:lnSpc>
                <a:spcPct val="80000"/>
              </a:lnSpc>
              <a:buFont typeface="Monotype Sorts" pitchFamily="2" charset="2"/>
              <a:buNone/>
            </a:pPr>
            <a:br>
              <a:rPr lang="en-US" altLang="en-US" sz="1800" dirty="0"/>
            </a:br>
            <a:r>
              <a:rPr lang="en-US" altLang="en-US" sz="2000" dirty="0"/>
              <a:t>(Note that steps 4-8 are DBSCAN) 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,amssymb,amsfonts}&#10;\usepackage{ulem}&#10;\let\underbar\uline&#10;\begin{document}&#10;\begin{align*}&#10;\mathcal{N}(\underbar x\ ;\ \underbar \mu, \Sigma) &#10; &amp;=\frac{1}{(2 \pi)^{d/2}} |\Sigma|^{-1/2} \exp \left\{ -\frac{1}{2} (\underbar x - \underbar \mu)^T \Sigma^{-1} (\underbar x - \underbar \mu) \right\}&#10;\end{align*}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266"/>
  <p:tag name="PICTUREFILESIZE" val="57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}&#10;\usepackage{color}&#10;\pagestyle{empty}&#10;&#10;\begin{document}&#10;\textcolor{red}{&#10;\begin{align*}&#10;\hat \mu &amp;=\frac{1}{N} \sum_i x^{(i)} \\&#10;\hat \Sigma &amp;= \frac{1}{N} \sum_i (x^{(i)} - \hat \mu)^T (x^{(i)} - \hat \mu)&#10;\end{align*}&#10;}&#10;\end{document}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136"/>
  <p:tag name="PICTUREFILESIZE" val="75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\log p(\underline{X}) = \sum_i \log \left[ \sum_c \pi_c \ \mathcal{N}(x_i \ ; \ \mu_c, \Sigma_c) \right] 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182"/>
  <p:tag name="PICTUREFILESIZE" val="4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r_{ic} = \frac{ \pi_c \mathcal{N}(x_i \ ; \ \mu_c, \Sigma_c) }{\sum_{c'} \pi_{c'} \mathcal{N}(x_i \ ; \ \mu_{c'}, \Sigma_{c'}) }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127"/>
  <p:tag name="PICTUREFILESIZE" val="39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N_{c} = \sum_i r_{ic}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53"/>
  <p:tag name="PICTUREFILESIZE" val="126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\pi_{c} = \frac{N_c}{N}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37"/>
  <p:tag name="PICTUREFILESIZE" val="87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\mu_{c} = \frac{1}{N_c} \sum_i r_{ic} x_i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76"/>
  <p:tag name="PICTUREFILESIZE" val="177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\Sigma_{c} = \frac{1}{N_c} \sum_i r_{ic} (x_i - \mu_c)^T (x_i - \mu_c)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152"/>
  <p:tag name="PICTUREFILESIZE" val="333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\log p(\underline{X}) = \sum_i \log \left[ \sum_c \pi_c \ \mathcal{N}(x_i \ ; \ \mu_c, \Sigma_c) \right] 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182"/>
  <p:tag name="PICTUREFILESIZE" val="4291"/>
</p:tagLst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146482885</TotalTime>
  <Pages>3</Pages>
  <Words>4208</Words>
  <Application>Microsoft Macintosh PowerPoint</Application>
  <PresentationFormat>On-screen Show (4:3)</PresentationFormat>
  <Paragraphs>607</Paragraphs>
  <Slides>114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114</vt:i4>
      </vt:variant>
    </vt:vector>
  </HeadingPairs>
  <TitlesOfParts>
    <vt:vector size="128" baseType="lpstr">
      <vt:lpstr>Arial</vt:lpstr>
      <vt:lpstr>Arial Rounded MT Bold</vt:lpstr>
      <vt:lpstr>Cambria Math</vt:lpstr>
      <vt:lpstr>Courier New</vt:lpstr>
      <vt:lpstr>Helvetica</vt:lpstr>
      <vt:lpstr>Monotype Sorts</vt:lpstr>
      <vt:lpstr>Tahoma</vt:lpstr>
      <vt:lpstr>Times</vt:lpstr>
      <vt:lpstr>Times New Roman</vt:lpstr>
      <vt:lpstr>Wingdings</vt:lpstr>
      <vt:lpstr>LC.BRev.FY97</vt:lpstr>
      <vt:lpstr>Equation</vt:lpstr>
      <vt:lpstr>Bitmap Image</vt:lpstr>
      <vt:lpstr>MSPhotoEd.3</vt:lpstr>
      <vt:lpstr> Clustering 聚类</vt:lpstr>
      <vt:lpstr>Outline</vt:lpstr>
      <vt:lpstr>Hard (Crisp) vs Soft (Fuzzy) Clustering</vt:lpstr>
      <vt:lpstr>Soft (Fuzzy) Clustering: Estimating Weights</vt:lpstr>
      <vt:lpstr>Fuzzy C-means</vt:lpstr>
      <vt:lpstr>Fuzzy C-means</vt:lpstr>
      <vt:lpstr>Fuzzy C-means</vt:lpstr>
      <vt:lpstr>Fuzzy K-means Applied to Sample Data</vt:lpstr>
      <vt:lpstr>An Example Application: Image Segmentation</vt:lpstr>
      <vt:lpstr>Hard (Crisp) vs Soft (Probabilistic) Clustering</vt:lpstr>
      <vt:lpstr>Probabilistic Clustering: Example</vt:lpstr>
      <vt:lpstr>Probabilistic Clustering: EM Algorithm</vt:lpstr>
      <vt:lpstr>Mixtures of Gaussians</vt:lpstr>
      <vt:lpstr>Multivariate Gaussian models</vt:lpstr>
      <vt:lpstr>Multivariate Gaussian models</vt:lpstr>
      <vt:lpstr>Multivariate Gaussian models</vt:lpstr>
      <vt:lpstr>Multivariate Gaussian models</vt:lpstr>
      <vt:lpstr>EM Algorithm: E-step</vt:lpstr>
      <vt:lpstr>EM Algorithm: M-step</vt:lpstr>
      <vt:lpstr>Expectation-Maximization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Detailed EM Algorithm</vt:lpstr>
      <vt:lpstr>Probabilistic Clustering  Applied to Sample Data</vt:lpstr>
      <vt:lpstr>Probabilistic Clustering: Dense and Sparse Clusters</vt:lpstr>
      <vt:lpstr>Problems with EM </vt:lpstr>
      <vt:lpstr>Alternatives to EM</vt:lpstr>
      <vt:lpstr>SOM: Self-Organizing Maps</vt:lpstr>
      <vt:lpstr>SOM: Self-Organizing Maps</vt:lpstr>
      <vt:lpstr>SOM: Four major components</vt:lpstr>
      <vt:lpstr>SOM: Four major components</vt:lpstr>
      <vt:lpstr>SOM: Four major components</vt:lpstr>
      <vt:lpstr>SOM: Four major components</vt:lpstr>
      <vt:lpstr>SOM: Four major components</vt:lpstr>
      <vt:lpstr>SOM: Four major components</vt:lpstr>
      <vt:lpstr>SOM: Visualizing</vt:lpstr>
      <vt:lpstr>SOM: Visualizing</vt:lpstr>
      <vt:lpstr>SOM: Visualizing</vt:lpstr>
      <vt:lpstr>SOM: Visualizing</vt:lpstr>
      <vt:lpstr>SOM: Self-Organizing Maps</vt:lpstr>
      <vt:lpstr>SOM: Self-Organizing Maps</vt:lpstr>
      <vt:lpstr>SOM: Self-Organizing Maps</vt:lpstr>
      <vt:lpstr>SOM Clusters of LA Times Document Data</vt:lpstr>
      <vt:lpstr>Another SOM Example: 2D Points</vt:lpstr>
      <vt:lpstr>Issues with SOM</vt:lpstr>
      <vt:lpstr>Grid-based Clustering</vt:lpstr>
      <vt:lpstr>Subspace Clustering</vt:lpstr>
      <vt:lpstr>Example</vt:lpstr>
      <vt:lpstr>Example</vt:lpstr>
      <vt:lpstr>Example</vt:lpstr>
      <vt:lpstr>Example</vt:lpstr>
      <vt:lpstr>Clique Algorithm - Overview </vt:lpstr>
      <vt:lpstr>Clique Algorithm</vt:lpstr>
      <vt:lpstr>Clique Algorithm</vt:lpstr>
      <vt:lpstr>Limitations of Clique</vt:lpstr>
      <vt:lpstr>Denclue (DENsity CLUstering)</vt:lpstr>
      <vt:lpstr>Example of Density from Gaussian Kernel</vt:lpstr>
      <vt:lpstr>DENCLUE Algorithm</vt:lpstr>
      <vt:lpstr>DENCLUE Algorithm</vt:lpstr>
      <vt:lpstr>Graph-Based Clustering: General Concepts</vt:lpstr>
      <vt:lpstr>CURE Algorithm: Graph-Based Clustering</vt:lpstr>
      <vt:lpstr>CURE Algorithm</vt:lpstr>
      <vt:lpstr>CURE Algorithm</vt:lpstr>
      <vt:lpstr>CURE Algorithm</vt:lpstr>
      <vt:lpstr>Experimental Results: CURE</vt:lpstr>
      <vt:lpstr>Experimental Results: CURE</vt:lpstr>
      <vt:lpstr>CURE Cannot Handle Differing Densities</vt:lpstr>
      <vt:lpstr>Graph-Based Clustering: Chameleon</vt:lpstr>
      <vt:lpstr>Graph-Based Clustering: Sparsification</vt:lpstr>
      <vt:lpstr>Graph-Based Clustering: Sparsification …</vt:lpstr>
      <vt:lpstr>Sparsification in the Clustering Process</vt:lpstr>
      <vt:lpstr>Limitations of Current Merging Schemes</vt:lpstr>
      <vt:lpstr>Limitations of Current Merging Schemes</vt:lpstr>
      <vt:lpstr>Chameleon: Clustering Using Dynamic Modeling</vt:lpstr>
      <vt:lpstr>Relative Interconnectivity</vt:lpstr>
      <vt:lpstr>Relative Closeness</vt:lpstr>
      <vt:lpstr>Chameleon:  Steps</vt:lpstr>
      <vt:lpstr>Chameleon:  Steps … </vt:lpstr>
      <vt:lpstr>Experimental Results: CHAMELEON</vt:lpstr>
      <vt:lpstr>Experimental Results: CURE (10 clusters)</vt:lpstr>
      <vt:lpstr>Experimental Results: CURE (15 clusters)</vt:lpstr>
      <vt:lpstr>Experimental Results: CHAMELEON</vt:lpstr>
      <vt:lpstr>Experimental Results: CURE (9 clusters)</vt:lpstr>
      <vt:lpstr>Experimental Results: CURE (15 clusters)</vt:lpstr>
      <vt:lpstr>Experimental Results: CHAMELEON</vt:lpstr>
      <vt:lpstr>Graph-Based Clustering: SNN Approach</vt:lpstr>
      <vt:lpstr>Creating the SNN Graph</vt:lpstr>
      <vt:lpstr>Jarvis-Patrick Clustering</vt:lpstr>
      <vt:lpstr>When Jarvis-Patrick Works Reasonably Well</vt:lpstr>
      <vt:lpstr>When Jarvis-Patrick Does NOT Work Well</vt:lpstr>
      <vt:lpstr>SNN Density-Based Clustering</vt:lpstr>
      <vt:lpstr>SNN Clustering Algorithm</vt:lpstr>
      <vt:lpstr>SNN Clustering Algorithm  …</vt:lpstr>
      <vt:lpstr>SNN Density</vt:lpstr>
      <vt:lpstr>SNN Clustering Can Handle Differing Densities</vt:lpstr>
      <vt:lpstr>SNN Clustering Can Handle Other Difficult Situations</vt:lpstr>
      <vt:lpstr>Finding Clusters of Time Series In Spatio-Temporal Data</vt:lpstr>
      <vt:lpstr>Limitations of SNN Clustering</vt:lpstr>
      <vt:lpstr>Characteristics of Data, Clusters, and  Clustering Algorithms</vt:lpstr>
      <vt:lpstr>Characteristics of Data</vt:lpstr>
      <vt:lpstr>Characteristics of Clusters</vt:lpstr>
      <vt:lpstr>Characteristics of Clustering Algorithms</vt:lpstr>
      <vt:lpstr>Comparison of MIN and EM-Clustering</vt:lpstr>
      <vt:lpstr>Comparison of MIN and EM-Clustering</vt:lpstr>
      <vt:lpstr>Comparison of MIN and EM-Clustering</vt:lpstr>
      <vt:lpstr>Comparison of DBSCAN and K-means</vt:lpstr>
      <vt:lpstr>Comparison of DBSCAN and K-means</vt:lpstr>
      <vt:lpstr>Comparison of DBSCAN and K-means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creator>Computations</dc:creator>
  <cp:lastModifiedBy>Shangsong Liang</cp:lastModifiedBy>
  <cp:revision>631</cp:revision>
  <cp:lastPrinted>2016-02-05T19:44:38Z</cp:lastPrinted>
  <dcterms:created xsi:type="dcterms:W3CDTF">1998-03-18T13:44:31Z</dcterms:created>
  <dcterms:modified xsi:type="dcterms:W3CDTF">2022-03-17T01:17:39Z</dcterms:modified>
</cp:coreProperties>
</file>